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66" d="100"/>
          <a:sy n="66" d="100"/>
        </p:scale>
        <p:origin x="792" y="1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62A6B59-7D96-457D-83DD-ACD60795CD08}" type="doc">
      <dgm:prSet loTypeId="urn:microsoft.com/office/officeart/2005/8/layout/hList6" loCatId="list" qsTypeId="urn:microsoft.com/office/officeart/2005/8/quickstyle/3d1" qsCatId="3D" csTypeId="urn:microsoft.com/office/officeart/2005/8/colors/accent5_2" csCatId="accent5"/>
      <dgm:spPr/>
      <dgm:t>
        <a:bodyPr/>
        <a:lstStyle/>
        <a:p>
          <a:endParaRPr lang="en-IN"/>
        </a:p>
      </dgm:t>
    </dgm:pt>
    <dgm:pt modelId="{48113E6C-AA6A-4D93-9E76-83BFD1252143}">
      <dgm:prSet/>
      <dgm:spPr/>
      <dgm:t>
        <a:bodyPr/>
        <a:lstStyle/>
        <a:p>
          <a:r>
            <a:rPr lang="en-US" b="0" i="0" dirty="0"/>
            <a:t>The study explores the implementation of object identification using Python, showcasing the language's versatility in recognizing and categorizing diverse objects within images.</a:t>
          </a:r>
          <a:endParaRPr lang="en-IN" dirty="0"/>
        </a:p>
      </dgm:t>
    </dgm:pt>
    <dgm:pt modelId="{25982AA1-EABF-4934-9C7E-B95ACDF12E34}" type="parTrans" cxnId="{EEE3E45F-8BF4-4D26-93C1-3762F8803335}">
      <dgm:prSet/>
      <dgm:spPr/>
      <dgm:t>
        <a:bodyPr/>
        <a:lstStyle/>
        <a:p>
          <a:endParaRPr lang="en-IN"/>
        </a:p>
      </dgm:t>
    </dgm:pt>
    <dgm:pt modelId="{C73BE75A-259A-401A-B4C9-5A819D0F5971}" type="sibTrans" cxnId="{EEE3E45F-8BF4-4D26-93C1-3762F8803335}">
      <dgm:prSet/>
      <dgm:spPr/>
      <dgm:t>
        <a:bodyPr/>
        <a:lstStyle/>
        <a:p>
          <a:endParaRPr lang="en-IN"/>
        </a:p>
      </dgm:t>
    </dgm:pt>
    <dgm:pt modelId="{D8968B0E-9E67-4CDD-B86B-E49338418940}">
      <dgm:prSet/>
      <dgm:spPr/>
      <dgm:t>
        <a:bodyPr/>
        <a:lstStyle/>
        <a:p>
          <a:r>
            <a:rPr lang="en-US" b="0" i="0"/>
            <a:t>Methodology involves a blend of image processing techniques and machine learning algorithms. OpenCV handles fundamental image processing, while TensorFlow and PyTorch contribute to the development of robust models for accurate object identification.</a:t>
          </a:r>
          <a:endParaRPr lang="en-IN"/>
        </a:p>
      </dgm:t>
    </dgm:pt>
    <dgm:pt modelId="{5A963267-6EB4-4D99-AC55-AC0E0CBFC841}" type="parTrans" cxnId="{4EF5FD11-D528-45AD-9A22-856526D3ECFB}">
      <dgm:prSet/>
      <dgm:spPr/>
      <dgm:t>
        <a:bodyPr/>
        <a:lstStyle/>
        <a:p>
          <a:endParaRPr lang="en-IN"/>
        </a:p>
      </dgm:t>
    </dgm:pt>
    <dgm:pt modelId="{E8D939B6-B98C-475B-9144-56DB4F3574FF}" type="sibTrans" cxnId="{4EF5FD11-D528-45AD-9A22-856526D3ECFB}">
      <dgm:prSet/>
      <dgm:spPr/>
      <dgm:t>
        <a:bodyPr/>
        <a:lstStyle/>
        <a:p>
          <a:endParaRPr lang="en-IN"/>
        </a:p>
      </dgm:t>
    </dgm:pt>
    <dgm:pt modelId="{C9D1CDBD-1459-4AAC-9A77-05192FD77398}">
      <dgm:prSet/>
      <dgm:spPr/>
      <dgm:t>
        <a:bodyPr/>
        <a:lstStyle/>
        <a:p>
          <a:r>
            <a:rPr lang="en-US" b="0" i="0"/>
            <a:t>Practical applications include surveillance systems, automation in industrial processes, and integration with IoT devices. Python's adaptability is emphasized in addressing a variety of object identification challenges.</a:t>
          </a:r>
          <a:endParaRPr lang="en-IN"/>
        </a:p>
      </dgm:t>
    </dgm:pt>
    <dgm:pt modelId="{3313A169-F53F-4822-8F18-44F7A681E545}" type="parTrans" cxnId="{F065C883-306A-44E4-A936-640464693041}">
      <dgm:prSet/>
      <dgm:spPr/>
      <dgm:t>
        <a:bodyPr/>
        <a:lstStyle/>
        <a:p>
          <a:endParaRPr lang="en-IN"/>
        </a:p>
      </dgm:t>
    </dgm:pt>
    <dgm:pt modelId="{9898CE92-7B97-408D-8C8A-D5C32B06162D}" type="sibTrans" cxnId="{F065C883-306A-44E4-A936-640464693041}">
      <dgm:prSet/>
      <dgm:spPr/>
      <dgm:t>
        <a:bodyPr/>
        <a:lstStyle/>
        <a:p>
          <a:endParaRPr lang="en-IN"/>
        </a:p>
      </dgm:t>
    </dgm:pt>
    <dgm:pt modelId="{F998C78A-11AA-4F6B-B69B-AF5D54BE3524}">
      <dgm:prSet/>
      <dgm:spPr/>
      <dgm:t>
        <a:bodyPr/>
        <a:lstStyle/>
        <a:p>
          <a:r>
            <a:rPr lang="en-US" b="0" i="0"/>
            <a:t>Preliminary results indicate successful object identification implementation using Python, showcasing its capability to handle diverse objects in different environments. The study discusses potential impacts on computer vision, automation, and IoT, highlighting Python's pivotal role in advancing object identification technologies.</a:t>
          </a:r>
          <a:endParaRPr lang="en-IN"/>
        </a:p>
      </dgm:t>
    </dgm:pt>
    <dgm:pt modelId="{83B93FFC-1730-4714-B89A-F160F49AD1DE}" type="parTrans" cxnId="{73FDA6F1-8728-40DA-B7C7-3022C4D7E99E}">
      <dgm:prSet/>
      <dgm:spPr/>
      <dgm:t>
        <a:bodyPr/>
        <a:lstStyle/>
        <a:p>
          <a:endParaRPr lang="en-IN"/>
        </a:p>
      </dgm:t>
    </dgm:pt>
    <dgm:pt modelId="{EDD12558-400B-45AA-9160-219434D56452}" type="sibTrans" cxnId="{73FDA6F1-8728-40DA-B7C7-3022C4D7E99E}">
      <dgm:prSet/>
      <dgm:spPr/>
      <dgm:t>
        <a:bodyPr/>
        <a:lstStyle/>
        <a:p>
          <a:endParaRPr lang="en-IN"/>
        </a:p>
      </dgm:t>
    </dgm:pt>
    <dgm:pt modelId="{50F21304-F4A1-4461-B278-397F67FE929C}" type="pres">
      <dgm:prSet presAssocID="{062A6B59-7D96-457D-83DD-ACD60795CD08}" presName="Name0" presStyleCnt="0">
        <dgm:presLayoutVars>
          <dgm:dir/>
          <dgm:resizeHandles val="exact"/>
        </dgm:presLayoutVars>
      </dgm:prSet>
      <dgm:spPr/>
    </dgm:pt>
    <dgm:pt modelId="{8CC8FBF1-92B9-427D-899E-21E31C22E283}" type="pres">
      <dgm:prSet presAssocID="{48113E6C-AA6A-4D93-9E76-83BFD1252143}" presName="node" presStyleLbl="node1" presStyleIdx="0" presStyleCnt="4">
        <dgm:presLayoutVars>
          <dgm:bulletEnabled val="1"/>
        </dgm:presLayoutVars>
      </dgm:prSet>
      <dgm:spPr/>
    </dgm:pt>
    <dgm:pt modelId="{0394AACB-B407-430F-9C2B-96A78A08C48D}" type="pres">
      <dgm:prSet presAssocID="{C73BE75A-259A-401A-B4C9-5A819D0F5971}" presName="sibTrans" presStyleCnt="0"/>
      <dgm:spPr/>
    </dgm:pt>
    <dgm:pt modelId="{C9075959-E90D-4E62-9A7A-55A8D4DC767D}" type="pres">
      <dgm:prSet presAssocID="{D8968B0E-9E67-4CDD-B86B-E49338418940}" presName="node" presStyleLbl="node1" presStyleIdx="1" presStyleCnt="4">
        <dgm:presLayoutVars>
          <dgm:bulletEnabled val="1"/>
        </dgm:presLayoutVars>
      </dgm:prSet>
      <dgm:spPr/>
    </dgm:pt>
    <dgm:pt modelId="{38781DA0-6498-4DF6-B076-00B695CC190A}" type="pres">
      <dgm:prSet presAssocID="{E8D939B6-B98C-475B-9144-56DB4F3574FF}" presName="sibTrans" presStyleCnt="0"/>
      <dgm:spPr/>
    </dgm:pt>
    <dgm:pt modelId="{9D5811F5-F17C-42EF-AFD9-4072B50A2AD8}" type="pres">
      <dgm:prSet presAssocID="{C9D1CDBD-1459-4AAC-9A77-05192FD77398}" presName="node" presStyleLbl="node1" presStyleIdx="2" presStyleCnt="4">
        <dgm:presLayoutVars>
          <dgm:bulletEnabled val="1"/>
        </dgm:presLayoutVars>
      </dgm:prSet>
      <dgm:spPr/>
    </dgm:pt>
    <dgm:pt modelId="{1274669B-4A6D-458D-9F29-4A53B65A98AE}" type="pres">
      <dgm:prSet presAssocID="{9898CE92-7B97-408D-8C8A-D5C32B06162D}" presName="sibTrans" presStyleCnt="0"/>
      <dgm:spPr/>
    </dgm:pt>
    <dgm:pt modelId="{36BA6D12-14AB-46F9-97A8-C1ABD8A67408}" type="pres">
      <dgm:prSet presAssocID="{F998C78A-11AA-4F6B-B69B-AF5D54BE3524}" presName="node" presStyleLbl="node1" presStyleIdx="3" presStyleCnt="4">
        <dgm:presLayoutVars>
          <dgm:bulletEnabled val="1"/>
        </dgm:presLayoutVars>
      </dgm:prSet>
      <dgm:spPr/>
    </dgm:pt>
  </dgm:ptLst>
  <dgm:cxnLst>
    <dgm:cxn modelId="{4EF5FD11-D528-45AD-9A22-856526D3ECFB}" srcId="{062A6B59-7D96-457D-83DD-ACD60795CD08}" destId="{D8968B0E-9E67-4CDD-B86B-E49338418940}" srcOrd="1" destOrd="0" parTransId="{5A963267-6EB4-4D99-AC55-AC0E0CBFC841}" sibTransId="{E8D939B6-B98C-475B-9144-56DB4F3574FF}"/>
    <dgm:cxn modelId="{EEE3E45F-8BF4-4D26-93C1-3762F8803335}" srcId="{062A6B59-7D96-457D-83DD-ACD60795CD08}" destId="{48113E6C-AA6A-4D93-9E76-83BFD1252143}" srcOrd="0" destOrd="0" parTransId="{25982AA1-EABF-4934-9C7E-B95ACDF12E34}" sibTransId="{C73BE75A-259A-401A-B4C9-5A819D0F5971}"/>
    <dgm:cxn modelId="{B53DC368-D25B-46B2-8F19-07DDFFE0BC3D}" type="presOf" srcId="{D8968B0E-9E67-4CDD-B86B-E49338418940}" destId="{C9075959-E90D-4E62-9A7A-55A8D4DC767D}" srcOrd="0" destOrd="0" presId="urn:microsoft.com/office/officeart/2005/8/layout/hList6"/>
    <dgm:cxn modelId="{F065C883-306A-44E4-A936-640464693041}" srcId="{062A6B59-7D96-457D-83DD-ACD60795CD08}" destId="{C9D1CDBD-1459-4AAC-9A77-05192FD77398}" srcOrd="2" destOrd="0" parTransId="{3313A169-F53F-4822-8F18-44F7A681E545}" sibTransId="{9898CE92-7B97-408D-8C8A-D5C32B06162D}"/>
    <dgm:cxn modelId="{99E2A384-EF20-4B8F-AD42-44744A2A5009}" type="presOf" srcId="{062A6B59-7D96-457D-83DD-ACD60795CD08}" destId="{50F21304-F4A1-4461-B278-397F67FE929C}" srcOrd="0" destOrd="0" presId="urn:microsoft.com/office/officeart/2005/8/layout/hList6"/>
    <dgm:cxn modelId="{AEAD18A3-52B3-4681-8363-71963B886284}" type="presOf" srcId="{C9D1CDBD-1459-4AAC-9A77-05192FD77398}" destId="{9D5811F5-F17C-42EF-AFD9-4072B50A2AD8}" srcOrd="0" destOrd="0" presId="urn:microsoft.com/office/officeart/2005/8/layout/hList6"/>
    <dgm:cxn modelId="{69C704E6-2514-413E-B0DC-8B3824839C3B}" type="presOf" srcId="{48113E6C-AA6A-4D93-9E76-83BFD1252143}" destId="{8CC8FBF1-92B9-427D-899E-21E31C22E283}" srcOrd="0" destOrd="0" presId="urn:microsoft.com/office/officeart/2005/8/layout/hList6"/>
    <dgm:cxn modelId="{A4BD8CEC-FFC6-4A36-9835-7515FE9CB506}" type="presOf" srcId="{F998C78A-11AA-4F6B-B69B-AF5D54BE3524}" destId="{36BA6D12-14AB-46F9-97A8-C1ABD8A67408}" srcOrd="0" destOrd="0" presId="urn:microsoft.com/office/officeart/2005/8/layout/hList6"/>
    <dgm:cxn modelId="{73FDA6F1-8728-40DA-B7C7-3022C4D7E99E}" srcId="{062A6B59-7D96-457D-83DD-ACD60795CD08}" destId="{F998C78A-11AA-4F6B-B69B-AF5D54BE3524}" srcOrd="3" destOrd="0" parTransId="{83B93FFC-1730-4714-B89A-F160F49AD1DE}" sibTransId="{EDD12558-400B-45AA-9160-219434D56452}"/>
    <dgm:cxn modelId="{E079EDBD-2B5C-4A15-8B88-9F778088DF36}" type="presParOf" srcId="{50F21304-F4A1-4461-B278-397F67FE929C}" destId="{8CC8FBF1-92B9-427D-899E-21E31C22E283}" srcOrd="0" destOrd="0" presId="urn:microsoft.com/office/officeart/2005/8/layout/hList6"/>
    <dgm:cxn modelId="{7055B271-6E2E-429F-93FA-77BAF2943DBE}" type="presParOf" srcId="{50F21304-F4A1-4461-B278-397F67FE929C}" destId="{0394AACB-B407-430F-9C2B-96A78A08C48D}" srcOrd="1" destOrd="0" presId="urn:microsoft.com/office/officeart/2005/8/layout/hList6"/>
    <dgm:cxn modelId="{FB6B889B-9412-430F-BA34-4D79E759E3F8}" type="presParOf" srcId="{50F21304-F4A1-4461-B278-397F67FE929C}" destId="{C9075959-E90D-4E62-9A7A-55A8D4DC767D}" srcOrd="2" destOrd="0" presId="urn:microsoft.com/office/officeart/2005/8/layout/hList6"/>
    <dgm:cxn modelId="{CBC139DA-FDD5-4A57-B6CB-3CE268A69C75}" type="presParOf" srcId="{50F21304-F4A1-4461-B278-397F67FE929C}" destId="{38781DA0-6498-4DF6-B076-00B695CC190A}" srcOrd="3" destOrd="0" presId="urn:microsoft.com/office/officeart/2005/8/layout/hList6"/>
    <dgm:cxn modelId="{1ECBE2F8-0F28-4E19-861E-477C8066F0BE}" type="presParOf" srcId="{50F21304-F4A1-4461-B278-397F67FE929C}" destId="{9D5811F5-F17C-42EF-AFD9-4072B50A2AD8}" srcOrd="4" destOrd="0" presId="urn:microsoft.com/office/officeart/2005/8/layout/hList6"/>
    <dgm:cxn modelId="{80D66C73-FDDF-42C7-B0DE-82FEA31B694A}" type="presParOf" srcId="{50F21304-F4A1-4461-B278-397F67FE929C}" destId="{1274669B-4A6D-458D-9F29-4A53B65A98AE}" srcOrd="5" destOrd="0" presId="urn:microsoft.com/office/officeart/2005/8/layout/hList6"/>
    <dgm:cxn modelId="{0B280079-F169-4A72-B3E1-07FB60DB20FF}" type="presParOf" srcId="{50F21304-F4A1-4461-B278-397F67FE929C}" destId="{36BA6D12-14AB-46F9-97A8-C1ABD8A67408}" srcOrd="6" destOrd="0" presId="urn:microsoft.com/office/officeart/2005/8/layout/hList6"/>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C8FBF1-92B9-427D-899E-21E31C22E283}">
      <dsp:nvSpPr>
        <dsp:cNvPr id="0" name=""/>
        <dsp:cNvSpPr/>
      </dsp:nvSpPr>
      <dsp:spPr>
        <a:xfrm rot="16200000">
          <a:off x="-600494" y="603549"/>
          <a:ext cx="4204356" cy="2997257"/>
        </a:xfrm>
        <a:prstGeom prst="flowChartManualOperation">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1600" tIns="0" rIns="102925" bIns="0" numCol="1" spcCol="1270" anchor="ctr" anchorCtr="0">
          <a:noAutofit/>
        </a:bodyPr>
        <a:lstStyle/>
        <a:p>
          <a:pPr marL="0" lvl="0" indent="0" algn="ctr" defTabSz="711200">
            <a:lnSpc>
              <a:spcPct val="90000"/>
            </a:lnSpc>
            <a:spcBef>
              <a:spcPct val="0"/>
            </a:spcBef>
            <a:spcAft>
              <a:spcPct val="35000"/>
            </a:spcAft>
            <a:buNone/>
          </a:pPr>
          <a:r>
            <a:rPr lang="en-US" sz="1600" b="0" i="0" kern="1200" dirty="0"/>
            <a:t>The study explores the implementation of object identification using Python, showcasing the language's versatility in recognizing and categorizing diverse objects within images.</a:t>
          </a:r>
          <a:endParaRPr lang="en-IN" sz="1600" kern="1200" dirty="0"/>
        </a:p>
      </dsp:txBody>
      <dsp:txXfrm rot="5400000">
        <a:off x="3056" y="840870"/>
        <a:ext cx="2997257" cy="2522614"/>
      </dsp:txXfrm>
    </dsp:sp>
    <dsp:sp modelId="{C9075959-E90D-4E62-9A7A-55A8D4DC767D}">
      <dsp:nvSpPr>
        <dsp:cNvPr id="0" name=""/>
        <dsp:cNvSpPr/>
      </dsp:nvSpPr>
      <dsp:spPr>
        <a:xfrm rot="16200000">
          <a:off x="2621556" y="603549"/>
          <a:ext cx="4204356" cy="2997257"/>
        </a:xfrm>
        <a:prstGeom prst="flowChartManualOperation">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1600" tIns="0" rIns="102925" bIns="0" numCol="1" spcCol="1270" anchor="ctr" anchorCtr="0">
          <a:noAutofit/>
        </a:bodyPr>
        <a:lstStyle/>
        <a:p>
          <a:pPr marL="0" lvl="0" indent="0" algn="ctr" defTabSz="711200">
            <a:lnSpc>
              <a:spcPct val="90000"/>
            </a:lnSpc>
            <a:spcBef>
              <a:spcPct val="0"/>
            </a:spcBef>
            <a:spcAft>
              <a:spcPct val="35000"/>
            </a:spcAft>
            <a:buNone/>
          </a:pPr>
          <a:r>
            <a:rPr lang="en-US" sz="1600" b="0" i="0" kern="1200"/>
            <a:t>Methodology involves a blend of image processing techniques and machine learning algorithms. OpenCV handles fundamental image processing, while TensorFlow and PyTorch contribute to the development of robust models for accurate object identification.</a:t>
          </a:r>
          <a:endParaRPr lang="en-IN" sz="1600" kern="1200"/>
        </a:p>
      </dsp:txBody>
      <dsp:txXfrm rot="5400000">
        <a:off x="3225106" y="840870"/>
        <a:ext cx="2997257" cy="2522614"/>
      </dsp:txXfrm>
    </dsp:sp>
    <dsp:sp modelId="{9D5811F5-F17C-42EF-AFD9-4072B50A2AD8}">
      <dsp:nvSpPr>
        <dsp:cNvPr id="0" name=""/>
        <dsp:cNvSpPr/>
      </dsp:nvSpPr>
      <dsp:spPr>
        <a:xfrm rot="16200000">
          <a:off x="5843607" y="603549"/>
          <a:ext cx="4204356" cy="2997257"/>
        </a:xfrm>
        <a:prstGeom prst="flowChartManualOperation">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1600" tIns="0" rIns="102925" bIns="0" numCol="1" spcCol="1270" anchor="ctr" anchorCtr="0">
          <a:noAutofit/>
        </a:bodyPr>
        <a:lstStyle/>
        <a:p>
          <a:pPr marL="0" lvl="0" indent="0" algn="ctr" defTabSz="711200">
            <a:lnSpc>
              <a:spcPct val="90000"/>
            </a:lnSpc>
            <a:spcBef>
              <a:spcPct val="0"/>
            </a:spcBef>
            <a:spcAft>
              <a:spcPct val="35000"/>
            </a:spcAft>
            <a:buNone/>
          </a:pPr>
          <a:r>
            <a:rPr lang="en-US" sz="1600" b="0" i="0" kern="1200"/>
            <a:t>Practical applications include surveillance systems, automation in industrial processes, and integration with IoT devices. Python's adaptability is emphasized in addressing a variety of object identification challenges.</a:t>
          </a:r>
          <a:endParaRPr lang="en-IN" sz="1600" kern="1200"/>
        </a:p>
      </dsp:txBody>
      <dsp:txXfrm rot="5400000">
        <a:off x="6447157" y="840870"/>
        <a:ext cx="2997257" cy="2522614"/>
      </dsp:txXfrm>
    </dsp:sp>
    <dsp:sp modelId="{36BA6D12-14AB-46F9-97A8-C1ABD8A67408}">
      <dsp:nvSpPr>
        <dsp:cNvPr id="0" name=""/>
        <dsp:cNvSpPr/>
      </dsp:nvSpPr>
      <dsp:spPr>
        <a:xfrm rot="16200000">
          <a:off x="9065658" y="603549"/>
          <a:ext cx="4204356" cy="2997257"/>
        </a:xfrm>
        <a:prstGeom prst="flowChartManualOperation">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1600" tIns="0" rIns="102925" bIns="0" numCol="1" spcCol="1270" anchor="ctr" anchorCtr="0">
          <a:noAutofit/>
        </a:bodyPr>
        <a:lstStyle/>
        <a:p>
          <a:pPr marL="0" lvl="0" indent="0" algn="ctr" defTabSz="711200">
            <a:lnSpc>
              <a:spcPct val="90000"/>
            </a:lnSpc>
            <a:spcBef>
              <a:spcPct val="0"/>
            </a:spcBef>
            <a:spcAft>
              <a:spcPct val="35000"/>
            </a:spcAft>
            <a:buNone/>
          </a:pPr>
          <a:r>
            <a:rPr lang="en-US" sz="1600" b="0" i="0" kern="1200"/>
            <a:t>Preliminary results indicate successful object identification implementation using Python, showcasing its capability to handle diverse objects in different environments. The study discusses potential impacts on computer vision, automation, and IoT, highlighting Python's pivotal role in advancing object identification technologies.</a:t>
          </a:r>
          <a:endParaRPr lang="en-IN" sz="1600" kern="1200"/>
        </a:p>
      </dsp:txBody>
      <dsp:txXfrm rot="5400000">
        <a:off x="9669208" y="840870"/>
        <a:ext cx="2997257" cy="2522614"/>
      </dsp:txXfrm>
    </dsp:sp>
  </dsp:spTree>
</dsp:drawing>
</file>

<file path=ppt/diagrams/layout1.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18007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pn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dirty="0"/>
          </a:p>
        </p:txBody>
      </p:sp>
      <p:sp>
        <p:nvSpPr>
          <p:cNvPr id="5" name="Text 1"/>
          <p:cNvSpPr/>
          <p:nvPr/>
        </p:nvSpPr>
        <p:spPr>
          <a:xfrm>
            <a:off x="0" y="3452636"/>
            <a:ext cx="14630400" cy="2262777"/>
          </a:xfrm>
          <a:prstGeom prst="rect">
            <a:avLst/>
          </a:prstGeom>
          <a:noFill/>
          <a:ln/>
        </p:spPr>
        <p:txBody>
          <a:bodyPr wrap="square" rtlCol="0" anchor="t"/>
          <a:lstStyle/>
          <a:p>
            <a:pPr marL="0" indent="0" algn="ctr">
              <a:lnSpc>
                <a:spcPts val="6561"/>
              </a:lnSpc>
              <a:buNone/>
            </a:pPr>
            <a:r>
              <a:rPr lang="en-US" sz="5249" b="1" dirty="0">
                <a:solidFill>
                  <a:srgbClr val="000000"/>
                </a:solidFill>
                <a:latin typeface="p22-mackinac-pro"/>
                <a:ea typeface="p22-mackinac-pro" pitchFamily="34" charset="-122"/>
                <a:cs typeface="p22-mackinac-pro" pitchFamily="34" charset="-120"/>
              </a:rPr>
              <a:t>Various Objects Identification Using Python</a:t>
            </a:r>
            <a:endParaRPr lang="en-US" sz="5249" dirty="0">
              <a:latin typeface="p22-mackinac-pro"/>
            </a:endParaRPr>
          </a:p>
        </p:txBody>
      </p:sp>
      <p:sp>
        <p:nvSpPr>
          <p:cNvPr id="6" name="Text 2"/>
          <p:cNvSpPr/>
          <p:nvPr/>
        </p:nvSpPr>
        <p:spPr>
          <a:xfrm>
            <a:off x="3818007" y="4228624"/>
            <a:ext cx="7477601" cy="710803"/>
          </a:xfrm>
          <a:prstGeom prst="rect">
            <a:avLst/>
          </a:prstGeom>
          <a:noFill/>
          <a:ln/>
        </p:spPr>
        <p:txBody>
          <a:bodyPr wrap="square" rtlCol="0" anchor="t"/>
          <a:lstStyle/>
          <a:p>
            <a:pPr marL="0" indent="0">
              <a:lnSpc>
                <a:spcPts val="2799"/>
              </a:lnSpc>
              <a:buNone/>
            </a:pPr>
            <a:endParaRPr lang="en-US" sz="175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1261348"/>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Testing</a:t>
            </a:r>
            <a:endParaRPr lang="en-US" sz="4374" dirty="0"/>
          </a:p>
        </p:txBody>
      </p:sp>
      <p:sp>
        <p:nvSpPr>
          <p:cNvPr id="6" name="Shape 2"/>
          <p:cNvSpPr/>
          <p:nvPr/>
        </p:nvSpPr>
        <p:spPr>
          <a:xfrm>
            <a:off x="4490799" y="2462570"/>
            <a:ext cx="499943" cy="499943"/>
          </a:xfrm>
          <a:prstGeom prst="roundRect">
            <a:avLst>
              <a:gd name="adj" fmla="val 20000"/>
            </a:avLst>
          </a:prstGeom>
          <a:solidFill>
            <a:srgbClr val="CCEEFF"/>
          </a:solidFill>
          <a:ln w="13811">
            <a:solidFill>
              <a:srgbClr val="99DDFF"/>
            </a:solidFill>
            <a:prstDash val="solid"/>
          </a:ln>
        </p:spPr>
      </p:sp>
      <p:sp>
        <p:nvSpPr>
          <p:cNvPr id="7" name="Text 3"/>
          <p:cNvSpPr/>
          <p:nvPr/>
        </p:nvSpPr>
        <p:spPr>
          <a:xfrm>
            <a:off x="4672132" y="2504242"/>
            <a:ext cx="13716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8" name="Text 4"/>
          <p:cNvSpPr/>
          <p:nvPr/>
        </p:nvSpPr>
        <p:spPr>
          <a:xfrm>
            <a:off x="5212913" y="2538889"/>
            <a:ext cx="268986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Data Augmentation</a:t>
            </a:r>
            <a:endParaRPr lang="en-US" sz="2187" dirty="0"/>
          </a:p>
        </p:txBody>
      </p:sp>
      <p:sp>
        <p:nvSpPr>
          <p:cNvPr id="9" name="Text 5"/>
          <p:cNvSpPr/>
          <p:nvPr/>
        </p:nvSpPr>
        <p:spPr>
          <a:xfrm>
            <a:off x="5212913" y="3108246"/>
            <a:ext cx="8584287"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We test our system with multiple datasets, including augmented datasets using image rotation, cropping, and other transformations.</a:t>
            </a:r>
            <a:endParaRPr lang="en-US" sz="1750" dirty="0"/>
          </a:p>
        </p:txBody>
      </p:sp>
      <p:sp>
        <p:nvSpPr>
          <p:cNvPr id="10" name="Shape 6"/>
          <p:cNvSpPr/>
          <p:nvPr/>
        </p:nvSpPr>
        <p:spPr>
          <a:xfrm>
            <a:off x="4490799" y="4214813"/>
            <a:ext cx="499943" cy="499943"/>
          </a:xfrm>
          <a:prstGeom prst="roundRect">
            <a:avLst>
              <a:gd name="adj" fmla="val 20000"/>
            </a:avLst>
          </a:prstGeom>
          <a:solidFill>
            <a:srgbClr val="CCEEFF"/>
          </a:solidFill>
          <a:ln w="13811">
            <a:solidFill>
              <a:srgbClr val="99DDFF"/>
            </a:solidFill>
            <a:prstDash val="solid"/>
          </a:ln>
        </p:spPr>
      </p:sp>
      <p:sp>
        <p:nvSpPr>
          <p:cNvPr id="11" name="Text 7"/>
          <p:cNvSpPr/>
          <p:nvPr/>
        </p:nvSpPr>
        <p:spPr>
          <a:xfrm>
            <a:off x="4645462" y="4256484"/>
            <a:ext cx="19050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2" name="Text 8"/>
          <p:cNvSpPr/>
          <p:nvPr/>
        </p:nvSpPr>
        <p:spPr>
          <a:xfrm>
            <a:off x="5212913" y="4291132"/>
            <a:ext cx="282702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Performance Metrics</a:t>
            </a:r>
            <a:endParaRPr lang="en-US" sz="2187" dirty="0"/>
          </a:p>
        </p:txBody>
      </p:sp>
      <p:sp>
        <p:nvSpPr>
          <p:cNvPr id="13" name="Text 9"/>
          <p:cNvSpPr/>
          <p:nvPr/>
        </p:nvSpPr>
        <p:spPr>
          <a:xfrm>
            <a:off x="5212913" y="4860488"/>
            <a:ext cx="8584287"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We evaluate our system's performance using standard metrics such as accuracy, precision, recall, and mean average precision (mAP).</a:t>
            </a:r>
            <a:endParaRPr lang="en-US" sz="1750" dirty="0"/>
          </a:p>
        </p:txBody>
      </p:sp>
      <p:sp>
        <p:nvSpPr>
          <p:cNvPr id="14" name="Shape 10"/>
          <p:cNvSpPr/>
          <p:nvPr/>
        </p:nvSpPr>
        <p:spPr>
          <a:xfrm>
            <a:off x="4490799" y="5967055"/>
            <a:ext cx="499943" cy="499943"/>
          </a:xfrm>
          <a:prstGeom prst="roundRect">
            <a:avLst>
              <a:gd name="adj" fmla="val 20000"/>
            </a:avLst>
          </a:prstGeom>
          <a:solidFill>
            <a:srgbClr val="CCEEFF"/>
          </a:solidFill>
          <a:ln w="13811">
            <a:solidFill>
              <a:srgbClr val="99DDFF"/>
            </a:solidFill>
            <a:prstDash val="solid"/>
          </a:ln>
        </p:spPr>
      </p:sp>
      <p:sp>
        <p:nvSpPr>
          <p:cNvPr id="15" name="Text 11"/>
          <p:cNvSpPr/>
          <p:nvPr/>
        </p:nvSpPr>
        <p:spPr>
          <a:xfrm>
            <a:off x="4641652" y="6008727"/>
            <a:ext cx="19812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16" name="Text 12"/>
          <p:cNvSpPr/>
          <p:nvPr/>
        </p:nvSpPr>
        <p:spPr>
          <a:xfrm>
            <a:off x="5212913" y="6043374"/>
            <a:ext cx="355854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Speed and Resource Usage</a:t>
            </a:r>
            <a:endParaRPr lang="en-US" sz="2187" dirty="0"/>
          </a:p>
        </p:txBody>
      </p:sp>
      <p:sp>
        <p:nvSpPr>
          <p:cNvPr id="17" name="Text 13"/>
          <p:cNvSpPr/>
          <p:nvPr/>
        </p:nvSpPr>
        <p:spPr>
          <a:xfrm>
            <a:off x="5212913" y="6612731"/>
            <a:ext cx="8584287" cy="355402"/>
          </a:xfrm>
          <a:prstGeom prst="rect">
            <a:avLst/>
          </a:prstGeom>
          <a:noFill/>
          <a:ln/>
        </p:spPr>
        <p:txBody>
          <a:bodyPr wrap="non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We test our system for real-time performance and efficient resource usage.</a:t>
            </a:r>
            <a:endParaRPr lang="en-US" sz="175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646628"/>
            <a:ext cx="445008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Implementation</a:t>
            </a:r>
            <a:endParaRPr lang="en-US" sz="4374" dirty="0"/>
          </a:p>
        </p:txBody>
      </p:sp>
      <p:sp>
        <p:nvSpPr>
          <p:cNvPr id="6" name="Shape 2"/>
          <p:cNvSpPr/>
          <p:nvPr/>
        </p:nvSpPr>
        <p:spPr>
          <a:xfrm>
            <a:off x="833199" y="1674257"/>
            <a:ext cx="9306401" cy="1821418"/>
          </a:xfrm>
          <a:prstGeom prst="roundRect">
            <a:avLst>
              <a:gd name="adj" fmla="val 5490"/>
            </a:avLst>
          </a:prstGeom>
          <a:solidFill>
            <a:srgbClr val="CCEEFF"/>
          </a:solidFill>
          <a:ln w="13811">
            <a:solidFill>
              <a:srgbClr val="99DDFF"/>
            </a:solidFill>
            <a:prstDash val="solid"/>
          </a:ln>
        </p:spPr>
      </p:sp>
      <p:sp>
        <p:nvSpPr>
          <p:cNvPr id="7" name="Text 3"/>
          <p:cNvSpPr/>
          <p:nvPr/>
        </p:nvSpPr>
        <p:spPr>
          <a:xfrm>
            <a:off x="1069181" y="1910239"/>
            <a:ext cx="3124200" cy="416481"/>
          </a:xfrm>
          <a:prstGeom prst="rect">
            <a:avLst/>
          </a:prstGeom>
          <a:noFill/>
          <a:ln/>
        </p:spPr>
        <p:txBody>
          <a:bodyPr wrap="none" rtlCol="0" anchor="t"/>
          <a:lstStyle/>
          <a:p>
            <a:pPr marL="0" indent="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System Integration</a:t>
            </a:r>
            <a:endParaRPr lang="en-US" sz="2624" dirty="0"/>
          </a:p>
        </p:txBody>
      </p:sp>
      <p:sp>
        <p:nvSpPr>
          <p:cNvPr id="8" name="Text 4"/>
          <p:cNvSpPr/>
          <p:nvPr/>
        </p:nvSpPr>
        <p:spPr>
          <a:xfrm>
            <a:off x="1069181" y="2548890"/>
            <a:ext cx="8834438"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We integrate the various components of our system, including data collection, neural network training, and object identification.</a:t>
            </a:r>
            <a:endParaRPr lang="en-US" sz="1750" dirty="0"/>
          </a:p>
        </p:txBody>
      </p:sp>
      <p:sp>
        <p:nvSpPr>
          <p:cNvPr id="9" name="Shape 5"/>
          <p:cNvSpPr/>
          <p:nvPr/>
        </p:nvSpPr>
        <p:spPr>
          <a:xfrm>
            <a:off x="833199" y="3717846"/>
            <a:ext cx="9306401" cy="1821418"/>
          </a:xfrm>
          <a:prstGeom prst="roundRect">
            <a:avLst>
              <a:gd name="adj" fmla="val 5490"/>
            </a:avLst>
          </a:prstGeom>
          <a:solidFill>
            <a:srgbClr val="CCEEFF"/>
          </a:solidFill>
          <a:ln w="13811">
            <a:solidFill>
              <a:srgbClr val="99DDFF"/>
            </a:solidFill>
            <a:prstDash val="solid"/>
          </a:ln>
        </p:spPr>
      </p:sp>
      <p:sp>
        <p:nvSpPr>
          <p:cNvPr id="10" name="Text 6"/>
          <p:cNvSpPr/>
          <p:nvPr/>
        </p:nvSpPr>
        <p:spPr>
          <a:xfrm>
            <a:off x="1069181" y="3953828"/>
            <a:ext cx="2666286" cy="416481"/>
          </a:xfrm>
          <a:prstGeom prst="rect">
            <a:avLst/>
          </a:prstGeom>
          <a:noFill/>
          <a:ln/>
        </p:spPr>
        <p:txBody>
          <a:bodyPr wrap="none" rtlCol="0" anchor="t"/>
          <a:lstStyle/>
          <a:p>
            <a:pPr marL="0" indent="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User Interface</a:t>
            </a:r>
            <a:endParaRPr lang="en-US" sz="2624" dirty="0"/>
          </a:p>
        </p:txBody>
      </p:sp>
      <p:sp>
        <p:nvSpPr>
          <p:cNvPr id="11" name="Text 7"/>
          <p:cNvSpPr/>
          <p:nvPr/>
        </p:nvSpPr>
        <p:spPr>
          <a:xfrm>
            <a:off x="1069181" y="4592479"/>
            <a:ext cx="8834438"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We create a user-friendly interface to enable users to access and operate the system with ease.</a:t>
            </a:r>
            <a:endParaRPr lang="en-US" sz="1750" dirty="0"/>
          </a:p>
        </p:txBody>
      </p:sp>
      <p:sp>
        <p:nvSpPr>
          <p:cNvPr id="12" name="Shape 8"/>
          <p:cNvSpPr/>
          <p:nvPr/>
        </p:nvSpPr>
        <p:spPr>
          <a:xfrm>
            <a:off x="833199" y="5761434"/>
            <a:ext cx="9306401" cy="1821418"/>
          </a:xfrm>
          <a:prstGeom prst="roundRect">
            <a:avLst>
              <a:gd name="adj" fmla="val 5490"/>
            </a:avLst>
          </a:prstGeom>
          <a:solidFill>
            <a:srgbClr val="CCEEFF"/>
          </a:solidFill>
          <a:ln w="13811">
            <a:solidFill>
              <a:srgbClr val="99DDFF"/>
            </a:solidFill>
            <a:prstDash val="solid"/>
          </a:ln>
        </p:spPr>
      </p:sp>
      <p:sp>
        <p:nvSpPr>
          <p:cNvPr id="13" name="Text 9"/>
          <p:cNvSpPr/>
          <p:nvPr/>
        </p:nvSpPr>
        <p:spPr>
          <a:xfrm>
            <a:off x="1069181" y="5997416"/>
            <a:ext cx="2666286" cy="416481"/>
          </a:xfrm>
          <a:prstGeom prst="rect">
            <a:avLst/>
          </a:prstGeom>
          <a:noFill/>
          <a:ln/>
        </p:spPr>
        <p:txBody>
          <a:bodyPr wrap="none" rtlCol="0" anchor="t"/>
          <a:lstStyle/>
          <a:p>
            <a:pPr marL="0" indent="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Deployment</a:t>
            </a:r>
            <a:endParaRPr lang="en-US" sz="2624" dirty="0"/>
          </a:p>
        </p:txBody>
      </p:sp>
      <p:sp>
        <p:nvSpPr>
          <p:cNvPr id="14" name="Text 10"/>
          <p:cNvSpPr/>
          <p:nvPr/>
        </p:nvSpPr>
        <p:spPr>
          <a:xfrm>
            <a:off x="1069181" y="6636068"/>
            <a:ext cx="8834438"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We deploy the system on a variety of devices, including mobile phones, computers, and embedded systems.</a:t>
            </a:r>
            <a:endParaRPr lang="en-US" sz="175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37993" y="2568059"/>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Final Output</a:t>
            </a:r>
            <a:endParaRPr lang="en-US" sz="4374" dirty="0"/>
          </a:p>
        </p:txBody>
      </p:sp>
      <p:sp>
        <p:nvSpPr>
          <p:cNvPr id="5" name="Text 2"/>
          <p:cNvSpPr/>
          <p:nvPr/>
        </p:nvSpPr>
        <p:spPr>
          <a:xfrm>
            <a:off x="2393394" y="3706773"/>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Our system achieves high object detection accuracy on a wide variety of images and datasets.</a:t>
            </a:r>
            <a:endParaRPr lang="en-US" sz="1750" dirty="0"/>
          </a:p>
        </p:txBody>
      </p:sp>
      <p:sp>
        <p:nvSpPr>
          <p:cNvPr id="6" name="Text 3"/>
          <p:cNvSpPr/>
          <p:nvPr/>
        </p:nvSpPr>
        <p:spPr>
          <a:xfrm>
            <a:off x="2393394" y="4150995"/>
            <a:ext cx="10199013"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Our system runs at real-time speeds, making it practical for live applications and embedded systems.</a:t>
            </a:r>
            <a:endParaRPr lang="en-US" sz="1750" dirty="0"/>
          </a:p>
        </p:txBody>
      </p:sp>
      <p:sp>
        <p:nvSpPr>
          <p:cNvPr id="7" name="Text 4"/>
          <p:cNvSpPr/>
          <p:nvPr/>
        </p:nvSpPr>
        <p:spPr>
          <a:xfrm>
            <a:off x="2393394" y="4950619"/>
            <a:ext cx="10199013"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Our system uses less hardware resources, making it more accessible to users with less capable hardware.</a:t>
            </a:r>
            <a:endParaRPr lang="en-US" sz="175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1806500" y="1381124"/>
            <a:ext cx="4443889" cy="694373"/>
          </a:xfrm>
          <a:prstGeom prst="rect">
            <a:avLst/>
          </a:prstGeom>
          <a:noFill/>
          <a:ln/>
        </p:spPr>
        <p:txBody>
          <a:bodyPr wrap="none" rtlCol="0" anchor="t"/>
          <a:lstStyle/>
          <a:p>
            <a:pPr marL="0" indent="0">
              <a:lnSpc>
                <a:spcPts val="5468"/>
              </a:lnSpc>
              <a:buNone/>
            </a:pPr>
            <a:r>
              <a:rPr lang="en-US" sz="4374" dirty="0">
                <a:ln w="0"/>
                <a:solidFill>
                  <a:schemeClr val="accent1"/>
                </a:solidFill>
                <a:effectLst>
                  <a:outerShdw blurRad="38100" dist="25400" dir="5400000" algn="ctr" rotWithShape="0">
                    <a:srgbClr val="6E747A">
                      <a:alpha val="43000"/>
                    </a:srgbClr>
                  </a:outerShdw>
                </a:effectLst>
                <a:latin typeface="p22-mackinac-pro" pitchFamily="34" charset="0"/>
                <a:ea typeface="p22-mackinac-pro" pitchFamily="34" charset="-122"/>
                <a:cs typeface="p22-mackinac-pro" pitchFamily="34" charset="-120"/>
              </a:rPr>
              <a:t>Conclusion</a:t>
            </a:r>
            <a:endParaRPr lang="en-US" sz="4374" dirty="0"/>
          </a:p>
        </p:txBody>
      </p:sp>
      <p:sp>
        <p:nvSpPr>
          <p:cNvPr id="5" name="Text 2"/>
          <p:cNvSpPr/>
          <p:nvPr/>
        </p:nvSpPr>
        <p:spPr>
          <a:xfrm>
            <a:off x="1945395" y="2657861"/>
            <a:ext cx="10554414" cy="299058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Object identification using Python and YOLOv8 is a powerful and rapidly developing field. Our system demonstrates high accuracy, real-time speeds, and efficient resource usage. We hope that our work inspires further innovation and creativity in the field.</a:t>
            </a:r>
            <a:endParaRPr lang="en-US" sz="175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712589"/>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Future Scope</a:t>
            </a:r>
            <a:endParaRPr lang="en-US" sz="4374" dirty="0"/>
          </a:p>
        </p:txBody>
      </p:sp>
      <p:sp>
        <p:nvSpPr>
          <p:cNvPr id="6" name="Shape 2"/>
          <p:cNvSpPr/>
          <p:nvPr/>
        </p:nvSpPr>
        <p:spPr>
          <a:xfrm>
            <a:off x="4801910" y="1740218"/>
            <a:ext cx="44410" cy="5776793"/>
          </a:xfrm>
          <a:prstGeom prst="rect">
            <a:avLst/>
          </a:prstGeom>
          <a:solidFill>
            <a:srgbClr val="99DDFF"/>
          </a:solidFill>
          <a:ln/>
        </p:spPr>
      </p:sp>
      <p:sp>
        <p:nvSpPr>
          <p:cNvPr id="7" name="Shape 3"/>
          <p:cNvSpPr/>
          <p:nvPr/>
        </p:nvSpPr>
        <p:spPr>
          <a:xfrm>
            <a:off x="5074027" y="2141518"/>
            <a:ext cx="777597" cy="44410"/>
          </a:xfrm>
          <a:prstGeom prst="rect">
            <a:avLst/>
          </a:prstGeom>
          <a:solidFill>
            <a:srgbClr val="99DDFF"/>
          </a:solidFill>
          <a:ln/>
        </p:spPr>
      </p:sp>
      <p:sp>
        <p:nvSpPr>
          <p:cNvPr id="8" name="Shape 4"/>
          <p:cNvSpPr/>
          <p:nvPr/>
        </p:nvSpPr>
        <p:spPr>
          <a:xfrm>
            <a:off x="4574084" y="1913811"/>
            <a:ext cx="499943" cy="499943"/>
          </a:xfrm>
          <a:prstGeom prst="roundRect">
            <a:avLst>
              <a:gd name="adj" fmla="val 20000"/>
            </a:avLst>
          </a:prstGeom>
          <a:solidFill>
            <a:srgbClr val="CCEEFF"/>
          </a:solidFill>
          <a:ln w="13811">
            <a:solidFill>
              <a:srgbClr val="99DDFF"/>
            </a:solidFill>
            <a:prstDash val="solid"/>
          </a:ln>
        </p:spPr>
      </p:sp>
      <p:sp>
        <p:nvSpPr>
          <p:cNvPr id="9" name="Text 5"/>
          <p:cNvSpPr/>
          <p:nvPr/>
        </p:nvSpPr>
        <p:spPr>
          <a:xfrm>
            <a:off x="4755416" y="1955483"/>
            <a:ext cx="13716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10" name="Text 6"/>
          <p:cNvSpPr/>
          <p:nvPr/>
        </p:nvSpPr>
        <p:spPr>
          <a:xfrm>
            <a:off x="6046113" y="1962388"/>
            <a:ext cx="261366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Object Recognition</a:t>
            </a:r>
            <a:endParaRPr lang="en-US" sz="2187" dirty="0"/>
          </a:p>
        </p:txBody>
      </p:sp>
      <p:sp>
        <p:nvSpPr>
          <p:cNvPr id="11" name="Text 7"/>
          <p:cNvSpPr/>
          <p:nvPr/>
        </p:nvSpPr>
        <p:spPr>
          <a:xfrm>
            <a:off x="6046113" y="2531745"/>
            <a:ext cx="7751088"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We plan to extend our system to recognize more complex objects, such as faces and emotions.</a:t>
            </a:r>
            <a:endParaRPr lang="en-US" sz="1750" dirty="0"/>
          </a:p>
        </p:txBody>
      </p:sp>
      <p:sp>
        <p:nvSpPr>
          <p:cNvPr id="12" name="Shape 8"/>
          <p:cNvSpPr/>
          <p:nvPr/>
        </p:nvSpPr>
        <p:spPr>
          <a:xfrm>
            <a:off x="5074027" y="4141172"/>
            <a:ext cx="777597" cy="44410"/>
          </a:xfrm>
          <a:prstGeom prst="rect">
            <a:avLst/>
          </a:prstGeom>
          <a:solidFill>
            <a:srgbClr val="99DDFF"/>
          </a:solidFill>
          <a:ln/>
        </p:spPr>
      </p:sp>
      <p:sp>
        <p:nvSpPr>
          <p:cNvPr id="13" name="Shape 9"/>
          <p:cNvSpPr/>
          <p:nvPr/>
        </p:nvSpPr>
        <p:spPr>
          <a:xfrm>
            <a:off x="4574084" y="3913465"/>
            <a:ext cx="499943" cy="499943"/>
          </a:xfrm>
          <a:prstGeom prst="roundRect">
            <a:avLst>
              <a:gd name="adj" fmla="val 20000"/>
            </a:avLst>
          </a:prstGeom>
          <a:solidFill>
            <a:srgbClr val="CCEEFF"/>
          </a:solidFill>
          <a:ln w="13811">
            <a:solidFill>
              <a:srgbClr val="99DDFF"/>
            </a:solidFill>
            <a:prstDash val="solid"/>
          </a:ln>
        </p:spPr>
      </p:sp>
      <p:sp>
        <p:nvSpPr>
          <p:cNvPr id="14" name="Text 10"/>
          <p:cNvSpPr/>
          <p:nvPr/>
        </p:nvSpPr>
        <p:spPr>
          <a:xfrm>
            <a:off x="4728746" y="3955137"/>
            <a:ext cx="19050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5" name="Text 11"/>
          <p:cNvSpPr/>
          <p:nvPr/>
        </p:nvSpPr>
        <p:spPr>
          <a:xfrm>
            <a:off x="6046113" y="3962043"/>
            <a:ext cx="272796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Mobile Applications</a:t>
            </a:r>
            <a:endParaRPr lang="en-US" sz="2187" dirty="0"/>
          </a:p>
        </p:txBody>
      </p:sp>
      <p:sp>
        <p:nvSpPr>
          <p:cNvPr id="16" name="Text 12"/>
          <p:cNvSpPr/>
          <p:nvPr/>
        </p:nvSpPr>
        <p:spPr>
          <a:xfrm>
            <a:off x="6046113" y="4531400"/>
            <a:ext cx="7751088"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We plan to develop a mobile application that users can use to quickly identify objects on their phones or tablets.</a:t>
            </a:r>
            <a:endParaRPr lang="en-US" sz="1750" dirty="0"/>
          </a:p>
        </p:txBody>
      </p:sp>
      <p:sp>
        <p:nvSpPr>
          <p:cNvPr id="17" name="Shape 13"/>
          <p:cNvSpPr/>
          <p:nvPr/>
        </p:nvSpPr>
        <p:spPr>
          <a:xfrm>
            <a:off x="5074027" y="6140827"/>
            <a:ext cx="777597" cy="44410"/>
          </a:xfrm>
          <a:prstGeom prst="rect">
            <a:avLst/>
          </a:prstGeom>
          <a:solidFill>
            <a:srgbClr val="99DDFF"/>
          </a:solidFill>
          <a:ln/>
        </p:spPr>
      </p:sp>
      <p:sp>
        <p:nvSpPr>
          <p:cNvPr id="18" name="Shape 14"/>
          <p:cNvSpPr/>
          <p:nvPr/>
        </p:nvSpPr>
        <p:spPr>
          <a:xfrm>
            <a:off x="4574084" y="5913120"/>
            <a:ext cx="499943" cy="499943"/>
          </a:xfrm>
          <a:prstGeom prst="roundRect">
            <a:avLst>
              <a:gd name="adj" fmla="val 20000"/>
            </a:avLst>
          </a:prstGeom>
          <a:solidFill>
            <a:srgbClr val="CCEEFF"/>
          </a:solidFill>
          <a:ln w="13811">
            <a:solidFill>
              <a:srgbClr val="99DDFF"/>
            </a:solidFill>
            <a:prstDash val="solid"/>
          </a:ln>
        </p:spPr>
      </p:sp>
      <p:sp>
        <p:nvSpPr>
          <p:cNvPr id="19" name="Text 15"/>
          <p:cNvSpPr/>
          <p:nvPr/>
        </p:nvSpPr>
        <p:spPr>
          <a:xfrm>
            <a:off x="4724936" y="5954792"/>
            <a:ext cx="19812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20" name="Text 16"/>
          <p:cNvSpPr/>
          <p:nvPr/>
        </p:nvSpPr>
        <p:spPr>
          <a:xfrm>
            <a:off x="6046113" y="5961698"/>
            <a:ext cx="325374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Machine Learning in IoT</a:t>
            </a:r>
            <a:endParaRPr lang="en-US" sz="2187" dirty="0"/>
          </a:p>
        </p:txBody>
      </p:sp>
      <p:sp>
        <p:nvSpPr>
          <p:cNvPr id="21" name="Text 17"/>
          <p:cNvSpPr/>
          <p:nvPr/>
        </p:nvSpPr>
        <p:spPr>
          <a:xfrm>
            <a:off x="6046113" y="6531054"/>
            <a:ext cx="7751088"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We plan to develop an Internet of Things (IoT) application that leverages our system's object identification capabilities in a distributed network.</a:t>
            </a:r>
            <a:endParaRPr lang="en-US" sz="175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3" name="Shape 4">
            <a:extLst>
              <a:ext uri="{FF2B5EF4-FFF2-40B4-BE49-F238E27FC236}">
                <a16:creationId xmlns:a16="http://schemas.microsoft.com/office/drawing/2014/main" id="{00CBD107-C83E-6F7C-5E4B-7B871672F839}"/>
              </a:ext>
            </a:extLst>
          </p:cNvPr>
          <p:cNvSpPr/>
          <p:nvPr/>
        </p:nvSpPr>
        <p:spPr>
          <a:xfrm>
            <a:off x="3669070" y="2288688"/>
            <a:ext cx="499943" cy="499945"/>
          </a:xfrm>
          <a:prstGeom prst="roundRect">
            <a:avLst>
              <a:gd name="adj" fmla="val 20000"/>
            </a:avLst>
          </a:prstGeom>
          <a:solidFill>
            <a:srgbClr val="CCEEFF"/>
          </a:solidFill>
          <a:ln w="13811">
            <a:solidFill>
              <a:srgbClr val="99DDFF"/>
            </a:solidFill>
            <a:prstDash val="solid"/>
          </a:ln>
        </p:spPr>
      </p:sp>
      <p:sp>
        <p:nvSpPr>
          <p:cNvPr id="15" name="Shape 4">
            <a:extLst>
              <a:ext uri="{FF2B5EF4-FFF2-40B4-BE49-F238E27FC236}">
                <a16:creationId xmlns:a16="http://schemas.microsoft.com/office/drawing/2014/main" id="{3DE8BC57-BB0F-6671-7E83-31FB309B8E1B}"/>
              </a:ext>
            </a:extLst>
          </p:cNvPr>
          <p:cNvSpPr/>
          <p:nvPr/>
        </p:nvSpPr>
        <p:spPr>
          <a:xfrm>
            <a:off x="1413743" y="2098229"/>
            <a:ext cx="499943" cy="499945"/>
          </a:xfrm>
          <a:prstGeom prst="roundRect">
            <a:avLst>
              <a:gd name="adj" fmla="val 50000"/>
            </a:avLst>
          </a:prstGeom>
          <a:solidFill>
            <a:srgbClr val="CCEEFF"/>
          </a:solidFill>
          <a:ln w="13811">
            <a:solidFill>
              <a:srgbClr val="99DDFF"/>
            </a:solidFill>
            <a:prstDash val="solid"/>
          </a:ln>
        </p:spPr>
      </p:sp>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dirty="0"/>
          </a:p>
        </p:txBody>
      </p:sp>
      <p:sp>
        <p:nvSpPr>
          <p:cNvPr id="4" name="Text 1"/>
          <p:cNvSpPr/>
          <p:nvPr/>
        </p:nvSpPr>
        <p:spPr>
          <a:xfrm>
            <a:off x="1090138" y="847147"/>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Introduction</a:t>
            </a:r>
            <a:endParaRPr lang="en-US" sz="4374" dirty="0"/>
          </a:p>
        </p:txBody>
      </p:sp>
      <p:sp>
        <p:nvSpPr>
          <p:cNvPr id="5" name="Text 2"/>
          <p:cNvSpPr/>
          <p:nvPr/>
        </p:nvSpPr>
        <p:spPr>
          <a:xfrm>
            <a:off x="1528059" y="2090194"/>
            <a:ext cx="10554414" cy="1066205"/>
          </a:xfrm>
          <a:prstGeom prst="rect">
            <a:avLst/>
          </a:prstGeom>
          <a:noFill/>
          <a:ln/>
        </p:spPr>
        <p:txBody>
          <a:bodyPr wrap="square" rtlCol="0" anchor="t"/>
          <a:lstStyle/>
          <a:p>
            <a:pPr marL="342900" indent="-342900">
              <a:lnSpc>
                <a:spcPts val="2799"/>
              </a:lnSpc>
              <a:buFont typeface="+mj-lt"/>
              <a:buAutoNum type="arabicPeriod"/>
            </a:pPr>
            <a:r>
              <a:rPr lang="en-US" dirty="0">
                <a:solidFill>
                  <a:srgbClr val="272525"/>
                </a:solidFill>
                <a:latin typeface="Eudoxus Sans" pitchFamily="34" charset="0"/>
                <a:ea typeface="Eudoxus Sans" pitchFamily="34" charset="-122"/>
                <a:cs typeface="Eudoxus Sans" pitchFamily="34" charset="-120"/>
              </a:rPr>
              <a:t>Object identification involves recognizing and categorizing objects within images, essential in computer vision, robotics, and IoT.</a:t>
            </a:r>
          </a:p>
          <a:p>
            <a:pPr marL="342900" indent="-342900">
              <a:lnSpc>
                <a:spcPts val="2799"/>
              </a:lnSpc>
              <a:buFont typeface="+mj-lt"/>
              <a:buAutoNum type="arabicPeriod"/>
            </a:pPr>
            <a:endParaRPr lang="en-US" dirty="0">
              <a:solidFill>
                <a:srgbClr val="272525"/>
              </a:solidFill>
              <a:latin typeface="Eudoxus Sans" pitchFamily="34" charset="0"/>
              <a:ea typeface="Eudoxus Sans" pitchFamily="34" charset="-122"/>
              <a:cs typeface="Eudoxus Sans" pitchFamily="34" charset="-120"/>
            </a:endParaRPr>
          </a:p>
          <a:p>
            <a:pPr marL="342900" indent="-342900">
              <a:lnSpc>
                <a:spcPts val="2799"/>
              </a:lnSpc>
              <a:buFont typeface="+mj-lt"/>
              <a:buAutoNum type="arabicPeriod"/>
            </a:pPr>
            <a:r>
              <a:rPr lang="en-US" dirty="0">
                <a:solidFill>
                  <a:srgbClr val="272525"/>
                </a:solidFill>
                <a:latin typeface="Eudoxus Sans" pitchFamily="34" charset="0"/>
                <a:ea typeface="Eudoxus Sans" pitchFamily="34" charset="-122"/>
                <a:cs typeface="Eudoxus Sans" pitchFamily="34" charset="-120"/>
              </a:rPr>
              <a:t>Python, known for its versatility and extensive libraries, is a powerful language for implementing object identification algorithms.</a:t>
            </a:r>
          </a:p>
          <a:p>
            <a:pPr marL="342900" indent="-342900">
              <a:lnSpc>
                <a:spcPts val="2799"/>
              </a:lnSpc>
              <a:buFont typeface="+mj-lt"/>
              <a:buAutoNum type="arabicPeriod"/>
            </a:pPr>
            <a:endParaRPr lang="en-US" dirty="0">
              <a:solidFill>
                <a:srgbClr val="272525"/>
              </a:solidFill>
              <a:latin typeface="Eudoxus Sans" pitchFamily="34" charset="0"/>
              <a:ea typeface="Eudoxus Sans" pitchFamily="34" charset="-122"/>
              <a:cs typeface="Eudoxus Sans" pitchFamily="34" charset="-120"/>
            </a:endParaRPr>
          </a:p>
          <a:p>
            <a:pPr marL="342900" indent="-342900">
              <a:lnSpc>
                <a:spcPts val="2799"/>
              </a:lnSpc>
              <a:buFont typeface="+mj-lt"/>
              <a:buAutoNum type="arabicPeriod"/>
            </a:pPr>
            <a:r>
              <a:rPr lang="en-US" dirty="0">
                <a:solidFill>
                  <a:srgbClr val="272525"/>
                </a:solidFill>
                <a:latin typeface="Eudoxus Sans" pitchFamily="34" charset="0"/>
                <a:ea typeface="Eudoxus Sans" pitchFamily="34" charset="-122"/>
                <a:cs typeface="Eudoxus Sans" pitchFamily="34" charset="-120"/>
              </a:rPr>
              <a:t>Image processing tasks, facilitated by libraries like OpenCV, are crucial for enhancing the quality of input images in Python.</a:t>
            </a:r>
          </a:p>
          <a:p>
            <a:pPr marL="342900" indent="-342900">
              <a:lnSpc>
                <a:spcPts val="2799"/>
              </a:lnSpc>
              <a:buFont typeface="+mj-lt"/>
              <a:buAutoNum type="arabicPeriod"/>
            </a:pPr>
            <a:endParaRPr lang="en-US" dirty="0">
              <a:solidFill>
                <a:srgbClr val="272525"/>
              </a:solidFill>
              <a:latin typeface="Eudoxus Sans" pitchFamily="34" charset="0"/>
              <a:ea typeface="Eudoxus Sans" pitchFamily="34" charset="-122"/>
              <a:cs typeface="Eudoxus Sans" pitchFamily="34" charset="-120"/>
            </a:endParaRPr>
          </a:p>
          <a:p>
            <a:pPr marL="342900" indent="-342900">
              <a:lnSpc>
                <a:spcPts val="2799"/>
              </a:lnSpc>
              <a:buFont typeface="+mj-lt"/>
              <a:buAutoNum type="arabicPeriod"/>
            </a:pPr>
            <a:r>
              <a:rPr lang="en-US" dirty="0">
                <a:solidFill>
                  <a:srgbClr val="272525"/>
                </a:solidFill>
                <a:latin typeface="Eudoxus Sans" pitchFamily="34" charset="0"/>
                <a:ea typeface="Eudoxus Sans" pitchFamily="34" charset="-122"/>
                <a:cs typeface="Eudoxus Sans" pitchFamily="34" charset="-120"/>
              </a:rPr>
              <a:t>Machine learning integration in Python enables the development of advanced models, contributing to accurate object recognition.</a:t>
            </a:r>
          </a:p>
          <a:p>
            <a:pPr marL="342900" indent="-342900">
              <a:lnSpc>
                <a:spcPts val="2799"/>
              </a:lnSpc>
              <a:buFont typeface="+mj-lt"/>
              <a:buAutoNum type="arabicPeriod"/>
            </a:pPr>
            <a:endParaRPr lang="en-US" dirty="0">
              <a:solidFill>
                <a:srgbClr val="272525"/>
              </a:solidFill>
              <a:latin typeface="Eudoxus Sans" pitchFamily="34" charset="0"/>
              <a:ea typeface="Eudoxus Sans" pitchFamily="34" charset="-122"/>
              <a:cs typeface="Eudoxus Sans" pitchFamily="34" charset="-120"/>
            </a:endParaRPr>
          </a:p>
          <a:p>
            <a:pPr marL="342900" indent="-342900">
              <a:lnSpc>
                <a:spcPts val="2799"/>
              </a:lnSpc>
              <a:buFont typeface="+mj-lt"/>
              <a:buAutoNum type="arabicPeriod"/>
            </a:pPr>
            <a:r>
              <a:rPr lang="en-US" dirty="0">
                <a:solidFill>
                  <a:srgbClr val="272525"/>
                </a:solidFill>
                <a:latin typeface="Eudoxus Sans" pitchFamily="34" charset="0"/>
                <a:ea typeface="Eudoxus Sans" pitchFamily="34" charset="-122"/>
                <a:cs typeface="Eudoxus Sans" pitchFamily="34" charset="-120"/>
              </a:rPr>
              <a:t>The real-world impact of Python in object identification is evident in applications such as surveillance systems and automation, highlighting its practicality in solving complex challenges.</a:t>
            </a:r>
            <a:endParaRPr lang="en-US" dirty="0"/>
          </a:p>
        </p:txBody>
      </p:sp>
      <p:sp>
        <p:nvSpPr>
          <p:cNvPr id="6" name="Text 3"/>
          <p:cNvSpPr/>
          <p:nvPr/>
        </p:nvSpPr>
        <p:spPr>
          <a:xfrm>
            <a:off x="1513885" y="3559374"/>
            <a:ext cx="10554414" cy="710803"/>
          </a:xfrm>
          <a:prstGeom prst="rect">
            <a:avLst/>
          </a:prstGeom>
          <a:noFill/>
          <a:ln/>
        </p:spPr>
        <p:txBody>
          <a:bodyPr wrap="square" rtlCol="0" anchor="t"/>
          <a:lstStyle/>
          <a:p>
            <a:pPr marL="0" indent="0">
              <a:lnSpc>
                <a:spcPts val="2799"/>
              </a:lnSpc>
              <a:buNone/>
            </a:pPr>
            <a:endParaRPr lang="en-US" sz="1750" dirty="0"/>
          </a:p>
        </p:txBody>
      </p:sp>
      <p:sp>
        <p:nvSpPr>
          <p:cNvPr id="16" name="Shape 4">
            <a:extLst>
              <a:ext uri="{FF2B5EF4-FFF2-40B4-BE49-F238E27FC236}">
                <a16:creationId xmlns:a16="http://schemas.microsoft.com/office/drawing/2014/main" id="{530BF206-B393-28BF-1AE1-B891A24A7ECA}"/>
              </a:ext>
            </a:extLst>
          </p:cNvPr>
          <p:cNvSpPr/>
          <p:nvPr/>
        </p:nvSpPr>
        <p:spPr>
          <a:xfrm>
            <a:off x="1416426" y="3205128"/>
            <a:ext cx="499943" cy="499945"/>
          </a:xfrm>
          <a:prstGeom prst="roundRect">
            <a:avLst>
              <a:gd name="adj" fmla="val 50000"/>
            </a:avLst>
          </a:prstGeom>
          <a:solidFill>
            <a:srgbClr val="CCEEFF"/>
          </a:solidFill>
          <a:ln w="13811">
            <a:solidFill>
              <a:srgbClr val="99DDFF"/>
            </a:solidFill>
            <a:prstDash val="solid"/>
          </a:ln>
        </p:spPr>
      </p:sp>
      <p:sp>
        <p:nvSpPr>
          <p:cNvPr id="17" name="Shape 4">
            <a:extLst>
              <a:ext uri="{FF2B5EF4-FFF2-40B4-BE49-F238E27FC236}">
                <a16:creationId xmlns:a16="http://schemas.microsoft.com/office/drawing/2014/main" id="{C648DD75-7F16-D070-C708-E5A4E0C86E7A}"/>
              </a:ext>
            </a:extLst>
          </p:cNvPr>
          <p:cNvSpPr/>
          <p:nvPr/>
        </p:nvSpPr>
        <p:spPr>
          <a:xfrm>
            <a:off x="1413745" y="4192210"/>
            <a:ext cx="499943" cy="499945"/>
          </a:xfrm>
          <a:prstGeom prst="roundRect">
            <a:avLst>
              <a:gd name="adj" fmla="val 50000"/>
            </a:avLst>
          </a:prstGeom>
          <a:solidFill>
            <a:srgbClr val="CCEEFF"/>
          </a:solidFill>
          <a:ln w="13811">
            <a:solidFill>
              <a:srgbClr val="99DDFF"/>
            </a:solidFill>
            <a:prstDash val="solid"/>
          </a:ln>
        </p:spPr>
      </p:sp>
      <p:sp>
        <p:nvSpPr>
          <p:cNvPr id="19" name="Shape 4">
            <a:extLst>
              <a:ext uri="{FF2B5EF4-FFF2-40B4-BE49-F238E27FC236}">
                <a16:creationId xmlns:a16="http://schemas.microsoft.com/office/drawing/2014/main" id="{CD90BA78-447B-90CA-1358-964C96DBFE25}"/>
              </a:ext>
            </a:extLst>
          </p:cNvPr>
          <p:cNvSpPr/>
          <p:nvPr/>
        </p:nvSpPr>
        <p:spPr>
          <a:xfrm>
            <a:off x="1416426" y="6420922"/>
            <a:ext cx="499943" cy="499945"/>
          </a:xfrm>
          <a:prstGeom prst="roundRect">
            <a:avLst>
              <a:gd name="adj" fmla="val 50000"/>
            </a:avLst>
          </a:prstGeom>
          <a:solidFill>
            <a:srgbClr val="CCEEFF"/>
          </a:solidFill>
          <a:ln w="13811">
            <a:solidFill>
              <a:srgbClr val="99DDFF"/>
            </a:solidFill>
            <a:prstDash val="solid"/>
          </a:ln>
        </p:spPr>
        <p:txBody>
          <a:bodyPr/>
          <a:lstStyle/>
          <a:p>
            <a:r>
              <a:rPr lang="en-IN" dirty="0"/>
              <a:t>5</a:t>
            </a:r>
          </a:p>
        </p:txBody>
      </p:sp>
      <p:sp>
        <p:nvSpPr>
          <p:cNvPr id="18" name="Shape 4">
            <a:extLst>
              <a:ext uri="{FF2B5EF4-FFF2-40B4-BE49-F238E27FC236}">
                <a16:creationId xmlns:a16="http://schemas.microsoft.com/office/drawing/2014/main" id="{F262BBFF-ACAB-69F2-8A5E-903366930FDB}"/>
              </a:ext>
            </a:extLst>
          </p:cNvPr>
          <p:cNvSpPr/>
          <p:nvPr/>
        </p:nvSpPr>
        <p:spPr>
          <a:xfrm>
            <a:off x="1413744" y="5223823"/>
            <a:ext cx="499943" cy="499945"/>
          </a:xfrm>
          <a:prstGeom prst="roundRect">
            <a:avLst>
              <a:gd name="adj" fmla="val 50000"/>
            </a:avLst>
          </a:prstGeom>
          <a:solidFill>
            <a:srgbClr val="CCEEFF"/>
          </a:solidFill>
          <a:ln w="13811">
            <a:solidFill>
              <a:srgbClr val="99DDFF"/>
            </a:solidFill>
            <a:prstDash val="solid"/>
          </a:ln>
        </p:spPr>
        <p:txBody>
          <a:bodyPr/>
          <a:lstStyle/>
          <a:p>
            <a:r>
              <a:rPr lang="en-IN" dirty="0"/>
              <a:t>4</a:t>
            </a:r>
          </a:p>
        </p:txBody>
      </p:sp>
      <p:sp>
        <p:nvSpPr>
          <p:cNvPr id="21" name="TextBox 20">
            <a:extLst>
              <a:ext uri="{FF2B5EF4-FFF2-40B4-BE49-F238E27FC236}">
                <a16:creationId xmlns:a16="http://schemas.microsoft.com/office/drawing/2014/main" id="{E47B3F22-B0AE-EDB1-A74F-A27BB154A4CE}"/>
              </a:ext>
            </a:extLst>
          </p:cNvPr>
          <p:cNvSpPr txBox="1"/>
          <p:nvPr/>
        </p:nvSpPr>
        <p:spPr>
          <a:xfrm>
            <a:off x="1498630" y="3259527"/>
            <a:ext cx="301686" cy="369332"/>
          </a:xfrm>
          <a:prstGeom prst="rect">
            <a:avLst/>
          </a:prstGeom>
          <a:noFill/>
        </p:spPr>
        <p:txBody>
          <a:bodyPr wrap="none" rtlCol="0">
            <a:spAutoFit/>
          </a:bodyPr>
          <a:lstStyle/>
          <a:p>
            <a:r>
              <a:rPr lang="en-IN" dirty="0"/>
              <a:t>2</a:t>
            </a:r>
          </a:p>
        </p:txBody>
      </p:sp>
      <p:sp>
        <p:nvSpPr>
          <p:cNvPr id="22" name="TextBox 21">
            <a:extLst>
              <a:ext uri="{FF2B5EF4-FFF2-40B4-BE49-F238E27FC236}">
                <a16:creationId xmlns:a16="http://schemas.microsoft.com/office/drawing/2014/main" id="{47730A62-58B4-9062-CF5B-86A222644A30}"/>
              </a:ext>
            </a:extLst>
          </p:cNvPr>
          <p:cNvSpPr txBox="1"/>
          <p:nvPr/>
        </p:nvSpPr>
        <p:spPr>
          <a:xfrm>
            <a:off x="1528059" y="4254659"/>
            <a:ext cx="301686" cy="369332"/>
          </a:xfrm>
          <a:prstGeom prst="rect">
            <a:avLst/>
          </a:prstGeom>
          <a:noFill/>
        </p:spPr>
        <p:txBody>
          <a:bodyPr wrap="none" rtlCol="0">
            <a:spAutoFit/>
          </a:bodyPr>
          <a:lstStyle/>
          <a:p>
            <a:r>
              <a:rPr lang="en-IN" dirty="0"/>
              <a:t>3</a:t>
            </a:r>
          </a:p>
        </p:txBody>
      </p:sp>
      <p:sp>
        <p:nvSpPr>
          <p:cNvPr id="24" name="Shape 4">
            <a:extLst>
              <a:ext uri="{FF2B5EF4-FFF2-40B4-BE49-F238E27FC236}">
                <a16:creationId xmlns:a16="http://schemas.microsoft.com/office/drawing/2014/main" id="{E7C52E71-6052-D852-70F7-938C4ACD136A}"/>
              </a:ext>
            </a:extLst>
          </p:cNvPr>
          <p:cNvSpPr/>
          <p:nvPr/>
        </p:nvSpPr>
        <p:spPr>
          <a:xfrm>
            <a:off x="1399501" y="2116947"/>
            <a:ext cx="499943" cy="499945"/>
          </a:xfrm>
          <a:prstGeom prst="roundRect">
            <a:avLst>
              <a:gd name="adj" fmla="val 50000"/>
            </a:avLst>
          </a:prstGeom>
          <a:solidFill>
            <a:srgbClr val="CCEEFF"/>
          </a:solidFill>
          <a:ln w="13811">
            <a:solidFill>
              <a:srgbClr val="99DDFF"/>
            </a:solidFill>
            <a:prstDash val="solid"/>
          </a:ln>
        </p:spPr>
        <p:txBody>
          <a:bodyPr/>
          <a:lstStyle/>
          <a:p>
            <a:r>
              <a:rPr lang="en-IN" dirty="0"/>
              <a:t>1</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30" y="236766"/>
            <a:ext cx="14630400" cy="8229600"/>
          </a:xfrm>
          <a:prstGeom prst="rect">
            <a:avLst/>
          </a:prstGeom>
        </p:spPr>
      </p:pic>
      <p:sp>
        <p:nvSpPr>
          <p:cNvPr id="3" name="Shape 0"/>
          <p:cNvSpPr/>
          <p:nvPr/>
        </p:nvSpPr>
        <p:spPr>
          <a:xfrm>
            <a:off x="65" y="228052"/>
            <a:ext cx="14630335" cy="8229601"/>
          </a:xfrm>
          <a:prstGeom prst="rect">
            <a:avLst/>
          </a:prstGeom>
          <a:solidFill>
            <a:srgbClr val="FFFFFF">
              <a:alpha val="75000"/>
            </a:srgbClr>
          </a:solidFill>
          <a:ln w="13811">
            <a:solidFill>
              <a:srgbClr val="FFFFFF">
                <a:alpha val="64000"/>
              </a:srgbClr>
            </a:solidFill>
            <a:prstDash val="solid"/>
          </a:ln>
        </p:spPr>
        <p:txBody>
          <a:bodyPr/>
          <a:lstStyle/>
          <a:p>
            <a:pPr algn="l"/>
            <a:endParaRPr lang="en-US" b="0" i="0" dirty="0">
              <a:effectLst/>
              <a:latin typeface="Söhne"/>
            </a:endParaRPr>
          </a:p>
        </p:txBody>
      </p:sp>
      <p:sp>
        <p:nvSpPr>
          <p:cNvPr id="6" name="Text 2"/>
          <p:cNvSpPr/>
          <p:nvPr/>
        </p:nvSpPr>
        <p:spPr>
          <a:xfrm>
            <a:off x="2038058" y="2701290"/>
            <a:ext cx="10554414" cy="4674870"/>
          </a:xfrm>
          <a:prstGeom prst="rect">
            <a:avLst/>
          </a:prstGeom>
          <a:noFill/>
          <a:ln/>
        </p:spPr>
        <p:txBody>
          <a:bodyPr wrap="square" rtlCol="0" anchor="t"/>
          <a:lstStyle/>
          <a:p>
            <a:pPr marL="0" indent="0">
              <a:lnSpc>
                <a:spcPts val="2799"/>
              </a:lnSpc>
              <a:buNone/>
            </a:pPr>
            <a:endParaRPr lang="en-US" sz="1750" dirty="0"/>
          </a:p>
        </p:txBody>
      </p:sp>
      <p:sp>
        <p:nvSpPr>
          <p:cNvPr id="11" name="Rectangle 2">
            <a:extLst>
              <a:ext uri="{FF2B5EF4-FFF2-40B4-BE49-F238E27FC236}">
                <a16:creationId xmlns:a16="http://schemas.microsoft.com/office/drawing/2014/main" id="{D5525C1C-922B-F6CB-2D1D-861BC5A5F6B7}"/>
              </a:ext>
            </a:extLst>
          </p:cNvPr>
          <p:cNvSpPr>
            <a:spLocks noChangeArrowheads="1"/>
          </p:cNvSpPr>
          <p:nvPr/>
        </p:nvSpPr>
        <p:spPr bwMode="auto">
          <a:xfrm>
            <a:off x="65" y="93911"/>
            <a:ext cx="65" cy="276999"/>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aphicFrame>
        <p:nvGraphicFramePr>
          <p:cNvPr id="13" name="Diagram 12">
            <a:extLst>
              <a:ext uri="{FF2B5EF4-FFF2-40B4-BE49-F238E27FC236}">
                <a16:creationId xmlns:a16="http://schemas.microsoft.com/office/drawing/2014/main" id="{10E3505E-D125-5F41-A42D-42411F222942}"/>
              </a:ext>
            </a:extLst>
          </p:cNvPr>
          <p:cNvGraphicFramePr/>
          <p:nvPr>
            <p:extLst>
              <p:ext uri="{D42A27DB-BD31-4B8C-83A1-F6EECF244321}">
                <p14:modId xmlns:p14="http://schemas.microsoft.com/office/powerpoint/2010/main" val="3692289057"/>
              </p:ext>
            </p:extLst>
          </p:nvPr>
        </p:nvGraphicFramePr>
        <p:xfrm>
          <a:off x="944946" y="3178810"/>
          <a:ext cx="12669520" cy="420435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Image 1" descr="preencoded.png"/>
          <p:cNvPicPr>
            <a:picLocks noChangeAspect="1"/>
          </p:cNvPicPr>
          <p:nvPr/>
        </p:nvPicPr>
        <p:blipFill>
          <a:blip r:embed="rId9"/>
          <a:stretch>
            <a:fillRect/>
          </a:stretch>
        </p:blipFill>
        <p:spPr>
          <a:xfrm>
            <a:off x="0" y="228052"/>
            <a:ext cx="14630400" cy="2034540"/>
          </a:xfrm>
          <a:prstGeom prst="rect">
            <a:avLst/>
          </a:prstGeom>
        </p:spPr>
      </p:pic>
      <p:sp>
        <p:nvSpPr>
          <p:cNvPr id="5" name="Text 1"/>
          <p:cNvSpPr/>
          <p:nvPr/>
        </p:nvSpPr>
        <p:spPr>
          <a:xfrm>
            <a:off x="1201193" y="898135"/>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Abstract</a:t>
            </a:r>
            <a:endParaRPr lang="en-US" sz="4374"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832604"/>
            <a:ext cx="9306401"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Hardware and Software Requirements</a:t>
            </a:r>
            <a:endParaRPr lang="en-US" sz="4374" dirty="0"/>
          </a:p>
        </p:txBody>
      </p:sp>
      <p:sp>
        <p:nvSpPr>
          <p:cNvPr id="6" name="Shape 2"/>
          <p:cNvSpPr/>
          <p:nvPr/>
        </p:nvSpPr>
        <p:spPr>
          <a:xfrm>
            <a:off x="833199" y="2554605"/>
            <a:ext cx="9306401" cy="1466017"/>
          </a:xfrm>
          <a:prstGeom prst="roundRect">
            <a:avLst>
              <a:gd name="adj" fmla="val 6820"/>
            </a:avLst>
          </a:prstGeom>
          <a:solidFill>
            <a:srgbClr val="CCEEFF"/>
          </a:solidFill>
          <a:ln w="13811">
            <a:solidFill>
              <a:srgbClr val="99DDFF"/>
            </a:solidFill>
            <a:prstDash val="solid"/>
          </a:ln>
        </p:spPr>
      </p:sp>
      <p:sp>
        <p:nvSpPr>
          <p:cNvPr id="7" name="Text 3"/>
          <p:cNvSpPr/>
          <p:nvPr/>
        </p:nvSpPr>
        <p:spPr>
          <a:xfrm>
            <a:off x="1069181" y="2790587"/>
            <a:ext cx="2666286" cy="416481"/>
          </a:xfrm>
          <a:prstGeom prst="rect">
            <a:avLst/>
          </a:prstGeom>
          <a:noFill/>
          <a:ln/>
        </p:spPr>
        <p:txBody>
          <a:bodyPr wrap="none" rtlCol="0" anchor="t"/>
          <a:lstStyle/>
          <a:p>
            <a:pPr marL="0" indent="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Hardware</a:t>
            </a:r>
            <a:endParaRPr lang="en-US" sz="2624" dirty="0"/>
          </a:p>
        </p:txBody>
      </p:sp>
      <p:sp>
        <p:nvSpPr>
          <p:cNvPr id="8" name="Text 4"/>
          <p:cNvSpPr/>
          <p:nvPr/>
        </p:nvSpPr>
        <p:spPr>
          <a:xfrm>
            <a:off x="1069181" y="3429238"/>
            <a:ext cx="8834438" cy="355402"/>
          </a:xfrm>
          <a:prstGeom prst="rect">
            <a:avLst/>
          </a:prstGeom>
          <a:noFill/>
          <a:ln/>
        </p:spPr>
        <p:txBody>
          <a:bodyPr wrap="non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GPU with at least 2GB of RAM, 4GB RAM or more, solid state drive, webcam</a:t>
            </a:r>
            <a:endParaRPr lang="en-US" sz="1750" dirty="0"/>
          </a:p>
        </p:txBody>
      </p:sp>
      <p:sp>
        <p:nvSpPr>
          <p:cNvPr id="9" name="Shape 5"/>
          <p:cNvSpPr/>
          <p:nvPr/>
        </p:nvSpPr>
        <p:spPr>
          <a:xfrm>
            <a:off x="833199" y="4242792"/>
            <a:ext cx="9306401" cy="1466017"/>
          </a:xfrm>
          <a:prstGeom prst="roundRect">
            <a:avLst>
              <a:gd name="adj" fmla="val 6820"/>
            </a:avLst>
          </a:prstGeom>
          <a:solidFill>
            <a:srgbClr val="CCEEFF"/>
          </a:solidFill>
          <a:ln w="13811">
            <a:solidFill>
              <a:srgbClr val="99DDFF"/>
            </a:solidFill>
            <a:prstDash val="solid"/>
          </a:ln>
        </p:spPr>
      </p:sp>
      <p:sp>
        <p:nvSpPr>
          <p:cNvPr id="10" name="Text 6"/>
          <p:cNvSpPr/>
          <p:nvPr/>
        </p:nvSpPr>
        <p:spPr>
          <a:xfrm>
            <a:off x="1069181" y="4478774"/>
            <a:ext cx="2666286" cy="416481"/>
          </a:xfrm>
          <a:prstGeom prst="rect">
            <a:avLst/>
          </a:prstGeom>
          <a:noFill/>
          <a:ln/>
        </p:spPr>
        <p:txBody>
          <a:bodyPr wrap="none" rtlCol="0" anchor="t"/>
          <a:lstStyle/>
          <a:p>
            <a:pPr marL="0" indent="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Software</a:t>
            </a:r>
            <a:endParaRPr lang="en-US" sz="2624" dirty="0"/>
          </a:p>
        </p:txBody>
      </p:sp>
      <p:sp>
        <p:nvSpPr>
          <p:cNvPr id="11" name="Text 7"/>
          <p:cNvSpPr/>
          <p:nvPr/>
        </p:nvSpPr>
        <p:spPr>
          <a:xfrm>
            <a:off x="1069181" y="5117425"/>
            <a:ext cx="8834438" cy="355402"/>
          </a:xfrm>
          <a:prstGeom prst="rect">
            <a:avLst/>
          </a:prstGeom>
          <a:noFill/>
          <a:ln/>
        </p:spPr>
        <p:txBody>
          <a:bodyPr wrap="non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Python 3, OpenCV, TensorFlow, YOLOv8</a:t>
            </a:r>
            <a:endParaRPr lang="en-US" sz="1750" dirty="0"/>
          </a:p>
        </p:txBody>
      </p:sp>
      <p:sp>
        <p:nvSpPr>
          <p:cNvPr id="12" name="Shape 8"/>
          <p:cNvSpPr/>
          <p:nvPr/>
        </p:nvSpPr>
        <p:spPr>
          <a:xfrm>
            <a:off x="833199" y="5930979"/>
            <a:ext cx="9306401" cy="1466017"/>
          </a:xfrm>
          <a:prstGeom prst="roundRect">
            <a:avLst>
              <a:gd name="adj" fmla="val 6820"/>
            </a:avLst>
          </a:prstGeom>
          <a:solidFill>
            <a:srgbClr val="CCEEFF"/>
          </a:solidFill>
          <a:ln w="13811">
            <a:solidFill>
              <a:srgbClr val="99DDFF"/>
            </a:solidFill>
            <a:prstDash val="solid"/>
          </a:ln>
        </p:spPr>
      </p:sp>
      <p:sp>
        <p:nvSpPr>
          <p:cNvPr id="13" name="Text 9"/>
          <p:cNvSpPr/>
          <p:nvPr/>
        </p:nvSpPr>
        <p:spPr>
          <a:xfrm>
            <a:off x="1069181" y="6166961"/>
            <a:ext cx="3337560" cy="416481"/>
          </a:xfrm>
          <a:prstGeom prst="rect">
            <a:avLst/>
          </a:prstGeom>
          <a:noFill/>
          <a:ln/>
        </p:spPr>
        <p:txBody>
          <a:bodyPr wrap="none" rtlCol="0" anchor="t"/>
          <a:lstStyle/>
          <a:p>
            <a:pPr marL="0" indent="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Other Requirements</a:t>
            </a:r>
            <a:endParaRPr lang="en-US" sz="2624" dirty="0"/>
          </a:p>
        </p:txBody>
      </p:sp>
      <p:sp>
        <p:nvSpPr>
          <p:cNvPr id="14" name="Text 10"/>
          <p:cNvSpPr/>
          <p:nvPr/>
        </p:nvSpPr>
        <p:spPr>
          <a:xfrm>
            <a:off x="1069181" y="6805613"/>
            <a:ext cx="8834438" cy="355402"/>
          </a:xfrm>
          <a:prstGeom prst="rect">
            <a:avLst/>
          </a:prstGeom>
          <a:noFill/>
          <a:ln/>
        </p:spPr>
        <p:txBody>
          <a:bodyPr wrap="non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Programming experience, knowledge of deep learning and computer vision</a:t>
            </a:r>
            <a:endParaRPr lang="en-US" sz="175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712589"/>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Existing System</a:t>
            </a:r>
            <a:endParaRPr lang="en-US" sz="4374" dirty="0"/>
          </a:p>
        </p:txBody>
      </p:sp>
      <p:sp>
        <p:nvSpPr>
          <p:cNvPr id="6" name="Shape 2"/>
          <p:cNvSpPr/>
          <p:nvPr/>
        </p:nvSpPr>
        <p:spPr>
          <a:xfrm>
            <a:off x="1144310" y="1740218"/>
            <a:ext cx="44410" cy="5776793"/>
          </a:xfrm>
          <a:prstGeom prst="rect">
            <a:avLst/>
          </a:prstGeom>
          <a:solidFill>
            <a:srgbClr val="99DDFF"/>
          </a:solidFill>
          <a:ln/>
        </p:spPr>
      </p:sp>
      <p:sp>
        <p:nvSpPr>
          <p:cNvPr id="7" name="Shape 3"/>
          <p:cNvSpPr/>
          <p:nvPr/>
        </p:nvSpPr>
        <p:spPr>
          <a:xfrm>
            <a:off x="1416427" y="2141518"/>
            <a:ext cx="777597" cy="44410"/>
          </a:xfrm>
          <a:prstGeom prst="rect">
            <a:avLst/>
          </a:prstGeom>
          <a:solidFill>
            <a:srgbClr val="99DDFF"/>
          </a:solidFill>
          <a:ln/>
        </p:spPr>
      </p:sp>
      <p:sp>
        <p:nvSpPr>
          <p:cNvPr id="8" name="Shape 4"/>
          <p:cNvSpPr/>
          <p:nvPr/>
        </p:nvSpPr>
        <p:spPr>
          <a:xfrm>
            <a:off x="916484" y="1913810"/>
            <a:ext cx="499943" cy="499945"/>
          </a:xfrm>
          <a:prstGeom prst="roundRect">
            <a:avLst>
              <a:gd name="adj" fmla="val 20000"/>
            </a:avLst>
          </a:prstGeom>
          <a:solidFill>
            <a:srgbClr val="CCEEFF"/>
          </a:solidFill>
          <a:ln w="13811">
            <a:solidFill>
              <a:srgbClr val="99DDFF"/>
            </a:solidFill>
            <a:prstDash val="solid"/>
          </a:ln>
        </p:spPr>
      </p:sp>
      <p:sp>
        <p:nvSpPr>
          <p:cNvPr id="9" name="Text 5"/>
          <p:cNvSpPr/>
          <p:nvPr/>
        </p:nvSpPr>
        <p:spPr>
          <a:xfrm>
            <a:off x="1097816" y="1955483"/>
            <a:ext cx="13716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10" name="Text 6"/>
          <p:cNvSpPr/>
          <p:nvPr/>
        </p:nvSpPr>
        <p:spPr>
          <a:xfrm>
            <a:off x="2388513" y="1962388"/>
            <a:ext cx="344424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Limited Object Detection</a:t>
            </a:r>
            <a:endParaRPr lang="en-US" sz="2187" dirty="0"/>
          </a:p>
        </p:txBody>
      </p:sp>
      <p:sp>
        <p:nvSpPr>
          <p:cNvPr id="11" name="Text 7"/>
          <p:cNvSpPr/>
          <p:nvPr/>
        </p:nvSpPr>
        <p:spPr>
          <a:xfrm>
            <a:off x="2388513" y="2531745"/>
            <a:ext cx="7751088"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Existing object detection algorithms can only identify a small set of objects with low accuracy.</a:t>
            </a:r>
            <a:endParaRPr lang="en-US" sz="1750" dirty="0"/>
          </a:p>
        </p:txBody>
      </p:sp>
      <p:sp>
        <p:nvSpPr>
          <p:cNvPr id="12" name="Shape 8"/>
          <p:cNvSpPr/>
          <p:nvPr/>
        </p:nvSpPr>
        <p:spPr>
          <a:xfrm>
            <a:off x="1416427" y="4141172"/>
            <a:ext cx="777597" cy="44410"/>
          </a:xfrm>
          <a:prstGeom prst="rect">
            <a:avLst/>
          </a:prstGeom>
          <a:solidFill>
            <a:srgbClr val="99DDFF"/>
          </a:solidFill>
          <a:ln/>
        </p:spPr>
      </p:sp>
      <p:sp>
        <p:nvSpPr>
          <p:cNvPr id="13" name="Shape 9"/>
          <p:cNvSpPr/>
          <p:nvPr/>
        </p:nvSpPr>
        <p:spPr>
          <a:xfrm>
            <a:off x="916484" y="3913465"/>
            <a:ext cx="499943" cy="499943"/>
          </a:xfrm>
          <a:prstGeom prst="roundRect">
            <a:avLst>
              <a:gd name="adj" fmla="val 20000"/>
            </a:avLst>
          </a:prstGeom>
          <a:solidFill>
            <a:srgbClr val="CCEEFF"/>
          </a:solidFill>
          <a:ln w="13811">
            <a:solidFill>
              <a:srgbClr val="99DDFF"/>
            </a:solidFill>
            <a:prstDash val="solid"/>
          </a:ln>
        </p:spPr>
      </p:sp>
      <p:sp>
        <p:nvSpPr>
          <p:cNvPr id="14" name="Text 10"/>
          <p:cNvSpPr/>
          <p:nvPr/>
        </p:nvSpPr>
        <p:spPr>
          <a:xfrm>
            <a:off x="1071146" y="3955137"/>
            <a:ext cx="19050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5" name="Text 11"/>
          <p:cNvSpPr/>
          <p:nvPr/>
        </p:nvSpPr>
        <p:spPr>
          <a:xfrm>
            <a:off x="2388513" y="3962043"/>
            <a:ext cx="2221944"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Slow Speeds</a:t>
            </a:r>
            <a:endParaRPr lang="en-US" sz="2187" dirty="0"/>
          </a:p>
        </p:txBody>
      </p:sp>
      <p:sp>
        <p:nvSpPr>
          <p:cNvPr id="16" name="Text 12"/>
          <p:cNvSpPr/>
          <p:nvPr/>
        </p:nvSpPr>
        <p:spPr>
          <a:xfrm>
            <a:off x="2388513" y="4531400"/>
            <a:ext cx="7751088"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Object detection on video feeds can be slow, making it impractical for live applications.</a:t>
            </a:r>
            <a:endParaRPr lang="en-US" sz="1750" dirty="0"/>
          </a:p>
        </p:txBody>
      </p:sp>
      <p:sp>
        <p:nvSpPr>
          <p:cNvPr id="17" name="Shape 13"/>
          <p:cNvSpPr/>
          <p:nvPr/>
        </p:nvSpPr>
        <p:spPr>
          <a:xfrm>
            <a:off x="1416427" y="6140827"/>
            <a:ext cx="777597" cy="44410"/>
          </a:xfrm>
          <a:prstGeom prst="rect">
            <a:avLst/>
          </a:prstGeom>
          <a:solidFill>
            <a:srgbClr val="99DDFF"/>
          </a:solidFill>
          <a:ln/>
        </p:spPr>
      </p:sp>
      <p:sp>
        <p:nvSpPr>
          <p:cNvPr id="18" name="Shape 14"/>
          <p:cNvSpPr/>
          <p:nvPr/>
        </p:nvSpPr>
        <p:spPr>
          <a:xfrm>
            <a:off x="916484" y="5913120"/>
            <a:ext cx="499943" cy="499943"/>
          </a:xfrm>
          <a:prstGeom prst="roundRect">
            <a:avLst>
              <a:gd name="adj" fmla="val 20000"/>
            </a:avLst>
          </a:prstGeom>
          <a:solidFill>
            <a:srgbClr val="CCEEFF"/>
          </a:solidFill>
          <a:ln w="13811">
            <a:solidFill>
              <a:srgbClr val="99DDFF"/>
            </a:solidFill>
            <a:prstDash val="solid"/>
          </a:ln>
        </p:spPr>
      </p:sp>
      <p:sp>
        <p:nvSpPr>
          <p:cNvPr id="19" name="Text 15"/>
          <p:cNvSpPr/>
          <p:nvPr/>
        </p:nvSpPr>
        <p:spPr>
          <a:xfrm>
            <a:off x="1067336" y="5954792"/>
            <a:ext cx="19812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20" name="Text 16"/>
          <p:cNvSpPr/>
          <p:nvPr/>
        </p:nvSpPr>
        <p:spPr>
          <a:xfrm>
            <a:off x="2388513" y="5961698"/>
            <a:ext cx="281178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High Resource Usage</a:t>
            </a:r>
            <a:endParaRPr lang="en-US" sz="2187" dirty="0"/>
          </a:p>
        </p:txBody>
      </p:sp>
      <p:sp>
        <p:nvSpPr>
          <p:cNvPr id="21" name="Text 17"/>
          <p:cNvSpPr/>
          <p:nvPr/>
        </p:nvSpPr>
        <p:spPr>
          <a:xfrm>
            <a:off x="2388513" y="6531054"/>
            <a:ext cx="7751088"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Existing algorithms require high-end hardware to achieve reasonable detection accuracy.</a:t>
            </a:r>
            <a:endParaRPr lang="en-US" sz="175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646628"/>
            <a:ext cx="464820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Proposed System</a:t>
            </a:r>
            <a:endParaRPr lang="en-US" sz="4374" dirty="0"/>
          </a:p>
        </p:txBody>
      </p:sp>
      <p:sp>
        <p:nvSpPr>
          <p:cNvPr id="6" name="Shape 2"/>
          <p:cNvSpPr/>
          <p:nvPr/>
        </p:nvSpPr>
        <p:spPr>
          <a:xfrm>
            <a:off x="4490799" y="1674257"/>
            <a:ext cx="9306401" cy="1821418"/>
          </a:xfrm>
          <a:prstGeom prst="roundRect">
            <a:avLst>
              <a:gd name="adj" fmla="val 5490"/>
            </a:avLst>
          </a:prstGeom>
          <a:solidFill>
            <a:srgbClr val="CCEEFF"/>
          </a:solidFill>
          <a:ln w="13811">
            <a:solidFill>
              <a:srgbClr val="99DDFF"/>
            </a:solidFill>
            <a:prstDash val="solid"/>
          </a:ln>
        </p:spPr>
      </p:sp>
      <p:sp>
        <p:nvSpPr>
          <p:cNvPr id="7" name="Text 3"/>
          <p:cNvSpPr/>
          <p:nvPr/>
        </p:nvSpPr>
        <p:spPr>
          <a:xfrm>
            <a:off x="4726781" y="1910239"/>
            <a:ext cx="2666286" cy="416481"/>
          </a:xfrm>
          <a:prstGeom prst="rect">
            <a:avLst/>
          </a:prstGeom>
          <a:noFill/>
          <a:ln/>
        </p:spPr>
        <p:txBody>
          <a:bodyPr wrap="none" rtlCol="0" anchor="t"/>
          <a:lstStyle/>
          <a:p>
            <a:pPr marL="0" indent="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Better Accuracy</a:t>
            </a:r>
            <a:endParaRPr lang="en-US" sz="2624" dirty="0"/>
          </a:p>
        </p:txBody>
      </p:sp>
      <p:sp>
        <p:nvSpPr>
          <p:cNvPr id="8" name="Text 4"/>
          <p:cNvSpPr/>
          <p:nvPr/>
        </p:nvSpPr>
        <p:spPr>
          <a:xfrm>
            <a:off x="4726781" y="2548890"/>
            <a:ext cx="8834438"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Our proposed system uses YOLOv8, which has been shown to have higher object detection accuracy than previous methods.</a:t>
            </a:r>
            <a:endParaRPr lang="en-US" sz="1750" dirty="0"/>
          </a:p>
        </p:txBody>
      </p:sp>
      <p:sp>
        <p:nvSpPr>
          <p:cNvPr id="9" name="Shape 5"/>
          <p:cNvSpPr/>
          <p:nvPr/>
        </p:nvSpPr>
        <p:spPr>
          <a:xfrm>
            <a:off x="4490799" y="3717846"/>
            <a:ext cx="9306401" cy="1821418"/>
          </a:xfrm>
          <a:prstGeom prst="roundRect">
            <a:avLst>
              <a:gd name="adj" fmla="val 5490"/>
            </a:avLst>
          </a:prstGeom>
          <a:solidFill>
            <a:srgbClr val="CCEEFF"/>
          </a:solidFill>
          <a:ln w="13811">
            <a:solidFill>
              <a:srgbClr val="99DDFF"/>
            </a:solidFill>
            <a:prstDash val="solid"/>
          </a:ln>
        </p:spPr>
      </p:sp>
      <p:sp>
        <p:nvSpPr>
          <p:cNvPr id="10" name="Text 6"/>
          <p:cNvSpPr/>
          <p:nvPr/>
        </p:nvSpPr>
        <p:spPr>
          <a:xfrm>
            <a:off x="4726781" y="3953828"/>
            <a:ext cx="2666286" cy="416481"/>
          </a:xfrm>
          <a:prstGeom prst="rect">
            <a:avLst/>
          </a:prstGeom>
          <a:noFill/>
          <a:ln/>
        </p:spPr>
        <p:txBody>
          <a:bodyPr wrap="none" rtlCol="0" anchor="t"/>
          <a:lstStyle/>
          <a:p>
            <a:pPr marL="0" indent="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Faster Speeds</a:t>
            </a:r>
            <a:endParaRPr lang="en-US" sz="2624" dirty="0"/>
          </a:p>
        </p:txBody>
      </p:sp>
      <p:sp>
        <p:nvSpPr>
          <p:cNvPr id="11" name="Text 7"/>
          <p:cNvSpPr/>
          <p:nvPr/>
        </p:nvSpPr>
        <p:spPr>
          <a:xfrm>
            <a:off x="4726781" y="4592479"/>
            <a:ext cx="8834438"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We have optimized our algorithm to run faster on video feeds, making it more practical for live applications.</a:t>
            </a:r>
            <a:endParaRPr lang="en-US" sz="1750" dirty="0"/>
          </a:p>
        </p:txBody>
      </p:sp>
      <p:sp>
        <p:nvSpPr>
          <p:cNvPr id="12" name="Shape 8"/>
          <p:cNvSpPr/>
          <p:nvPr/>
        </p:nvSpPr>
        <p:spPr>
          <a:xfrm>
            <a:off x="4490799" y="5761434"/>
            <a:ext cx="9306401" cy="1821418"/>
          </a:xfrm>
          <a:prstGeom prst="roundRect">
            <a:avLst>
              <a:gd name="adj" fmla="val 5490"/>
            </a:avLst>
          </a:prstGeom>
          <a:solidFill>
            <a:srgbClr val="CCEEFF"/>
          </a:solidFill>
          <a:ln w="13811">
            <a:solidFill>
              <a:srgbClr val="99DDFF"/>
            </a:solidFill>
            <a:prstDash val="solid"/>
          </a:ln>
        </p:spPr>
      </p:sp>
      <p:sp>
        <p:nvSpPr>
          <p:cNvPr id="13" name="Text 9"/>
          <p:cNvSpPr/>
          <p:nvPr/>
        </p:nvSpPr>
        <p:spPr>
          <a:xfrm>
            <a:off x="4726781" y="5997416"/>
            <a:ext cx="3284220" cy="416481"/>
          </a:xfrm>
          <a:prstGeom prst="rect">
            <a:avLst/>
          </a:prstGeom>
          <a:noFill/>
          <a:ln/>
        </p:spPr>
        <p:txBody>
          <a:bodyPr wrap="none" rtlCol="0" anchor="t"/>
          <a:lstStyle/>
          <a:p>
            <a:pPr marL="0" indent="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Less Resource Usage</a:t>
            </a:r>
            <a:endParaRPr lang="en-US" sz="2624" dirty="0"/>
          </a:p>
        </p:txBody>
      </p:sp>
      <p:sp>
        <p:nvSpPr>
          <p:cNvPr id="14" name="Text 10"/>
          <p:cNvSpPr/>
          <p:nvPr/>
        </p:nvSpPr>
        <p:spPr>
          <a:xfrm>
            <a:off x="4726781" y="6636068"/>
            <a:ext cx="8834438"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Our system is designed to achieve high accuracy with lower resource usage, making it more accessible to users with less capable hardware.</a:t>
            </a:r>
            <a:endParaRPr lang="en-US" sz="175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60" y="-15404"/>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dirty="0"/>
          </a:p>
        </p:txBody>
      </p:sp>
      <p:sp>
        <p:nvSpPr>
          <p:cNvPr id="4" name="Text 1"/>
          <p:cNvSpPr/>
          <p:nvPr/>
        </p:nvSpPr>
        <p:spPr>
          <a:xfrm>
            <a:off x="2037993" y="1392555"/>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Architecture</a:t>
            </a:r>
            <a:endParaRPr lang="en-US" sz="4374" dirty="0"/>
          </a:p>
        </p:txBody>
      </p:sp>
      <p:sp>
        <p:nvSpPr>
          <p:cNvPr id="6" name="Text 2"/>
          <p:cNvSpPr/>
          <p:nvPr/>
        </p:nvSpPr>
        <p:spPr>
          <a:xfrm>
            <a:off x="2037993" y="4845844"/>
            <a:ext cx="3295888" cy="694373"/>
          </a:xfrm>
          <a:prstGeom prst="rect">
            <a:avLst/>
          </a:prstGeom>
          <a:noFill/>
          <a:ln/>
        </p:spPr>
        <p:txBody>
          <a:bodyPr wrap="square" rtlCol="0" anchor="t"/>
          <a:lstStyle/>
          <a:p>
            <a:pPr marL="0" indent="0" algn="l">
              <a:lnSpc>
                <a:spcPts val="2734"/>
              </a:lnSpc>
              <a:buNone/>
            </a:pPr>
            <a:endParaRPr lang="en-US" sz="2187" dirty="0"/>
          </a:p>
        </p:txBody>
      </p:sp>
      <p:sp>
        <p:nvSpPr>
          <p:cNvPr id="7" name="Text 3"/>
          <p:cNvSpPr/>
          <p:nvPr/>
        </p:nvSpPr>
        <p:spPr>
          <a:xfrm>
            <a:off x="2037993" y="5762387"/>
            <a:ext cx="3295888" cy="1066205"/>
          </a:xfrm>
          <a:prstGeom prst="rect">
            <a:avLst/>
          </a:prstGeom>
          <a:noFill/>
          <a:ln/>
        </p:spPr>
        <p:txBody>
          <a:bodyPr wrap="square" rtlCol="0" anchor="t"/>
          <a:lstStyle/>
          <a:p>
            <a:pPr marL="0" indent="0" algn="l">
              <a:lnSpc>
                <a:spcPts val="2799"/>
              </a:lnSpc>
              <a:buNone/>
            </a:pPr>
            <a:endParaRPr lang="en-US" sz="1750" dirty="0"/>
          </a:p>
        </p:txBody>
      </p:sp>
      <p:pic>
        <p:nvPicPr>
          <p:cNvPr id="8" name="Image 2" descr="preencoded.png"/>
          <p:cNvPicPr>
            <a:picLocks noChangeAspect="1"/>
          </p:cNvPicPr>
          <p:nvPr/>
        </p:nvPicPr>
        <p:blipFill>
          <a:blip r:embed="rId4"/>
          <a:stretch>
            <a:fillRect/>
          </a:stretch>
        </p:blipFill>
        <p:spPr>
          <a:xfrm>
            <a:off x="2954382" y="2324339"/>
            <a:ext cx="3296007" cy="2037040"/>
          </a:xfrm>
          <a:prstGeom prst="rect">
            <a:avLst/>
          </a:prstGeom>
        </p:spPr>
      </p:pic>
      <p:sp>
        <p:nvSpPr>
          <p:cNvPr id="9" name="Text 4"/>
          <p:cNvSpPr/>
          <p:nvPr/>
        </p:nvSpPr>
        <p:spPr>
          <a:xfrm>
            <a:off x="3209083" y="4830559"/>
            <a:ext cx="3398652" cy="533212"/>
          </a:xfrm>
          <a:prstGeom prst="rect">
            <a:avLst/>
          </a:prstGeom>
          <a:noFill/>
          <a:ln/>
        </p:spPr>
        <p:txBody>
          <a:bodyPr wrap="none" rtlCol="0" anchor="t"/>
          <a:lstStyle/>
          <a:p>
            <a:pPr marL="0" indent="0" algn="l">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YOLOv8 Architecture</a:t>
            </a:r>
            <a:endParaRPr lang="en-US" sz="2187" dirty="0"/>
          </a:p>
        </p:txBody>
      </p:sp>
      <p:sp>
        <p:nvSpPr>
          <p:cNvPr id="10" name="Text 5"/>
          <p:cNvSpPr/>
          <p:nvPr/>
        </p:nvSpPr>
        <p:spPr>
          <a:xfrm>
            <a:off x="3209084" y="5399916"/>
            <a:ext cx="3828324" cy="1637492"/>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Our system uses YOLOv8's architecture to identify objects in the evaluated images.</a:t>
            </a:r>
            <a:endParaRPr lang="en-US" sz="1750" dirty="0"/>
          </a:p>
        </p:txBody>
      </p:sp>
      <p:pic>
        <p:nvPicPr>
          <p:cNvPr id="11" name="Image 3" descr="preencoded.png"/>
          <p:cNvPicPr>
            <a:picLocks noChangeAspect="1"/>
          </p:cNvPicPr>
          <p:nvPr/>
        </p:nvPicPr>
        <p:blipFill>
          <a:blip r:embed="rId5"/>
          <a:stretch>
            <a:fillRect/>
          </a:stretch>
        </p:blipFill>
        <p:spPr>
          <a:xfrm>
            <a:off x="8231648" y="2324339"/>
            <a:ext cx="3296007" cy="2037040"/>
          </a:xfrm>
          <a:prstGeom prst="rect">
            <a:avLst/>
          </a:prstGeom>
        </p:spPr>
      </p:pic>
      <p:sp>
        <p:nvSpPr>
          <p:cNvPr id="12" name="Text 6"/>
          <p:cNvSpPr/>
          <p:nvPr/>
        </p:nvSpPr>
        <p:spPr>
          <a:xfrm>
            <a:off x="8609195" y="4656966"/>
            <a:ext cx="2918460" cy="347186"/>
          </a:xfrm>
          <a:prstGeom prst="rect">
            <a:avLst/>
          </a:prstGeom>
          <a:noFill/>
          <a:ln/>
        </p:spPr>
        <p:txBody>
          <a:bodyPr wrap="none" rtlCol="0" anchor="t"/>
          <a:lstStyle/>
          <a:p>
            <a:pPr marL="0" indent="0" algn="l">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Python Programming</a:t>
            </a:r>
            <a:endParaRPr lang="en-US" sz="2187" dirty="0"/>
          </a:p>
        </p:txBody>
      </p:sp>
      <p:sp>
        <p:nvSpPr>
          <p:cNvPr id="13" name="Text 7"/>
          <p:cNvSpPr/>
          <p:nvPr/>
        </p:nvSpPr>
        <p:spPr>
          <a:xfrm>
            <a:off x="8609195" y="5226323"/>
            <a:ext cx="3296007" cy="1421606"/>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We program the system using Python, making it accessible for users with programming experience.</a:t>
            </a:r>
            <a:endParaRPr lang="en-US" sz="175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37993" y="1354336"/>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Design</a:t>
            </a:r>
            <a:endParaRPr lang="en-US" sz="4374" dirty="0"/>
          </a:p>
        </p:txBody>
      </p:sp>
      <p:sp>
        <p:nvSpPr>
          <p:cNvPr id="5" name="Shape 2"/>
          <p:cNvSpPr/>
          <p:nvPr/>
        </p:nvSpPr>
        <p:spPr>
          <a:xfrm>
            <a:off x="7293054" y="2493050"/>
            <a:ext cx="44410" cy="4382095"/>
          </a:xfrm>
          <a:prstGeom prst="rect">
            <a:avLst/>
          </a:prstGeom>
          <a:solidFill>
            <a:srgbClr val="99DDFF"/>
          </a:solidFill>
          <a:ln/>
        </p:spPr>
      </p:sp>
      <p:sp>
        <p:nvSpPr>
          <p:cNvPr id="6" name="Shape 3"/>
          <p:cNvSpPr/>
          <p:nvPr/>
        </p:nvSpPr>
        <p:spPr>
          <a:xfrm>
            <a:off x="7565172" y="2894350"/>
            <a:ext cx="777597" cy="44410"/>
          </a:xfrm>
          <a:prstGeom prst="rect">
            <a:avLst/>
          </a:prstGeom>
          <a:solidFill>
            <a:srgbClr val="99DDFF"/>
          </a:solidFill>
          <a:ln/>
        </p:spPr>
      </p:sp>
      <p:sp>
        <p:nvSpPr>
          <p:cNvPr id="7" name="Shape 4"/>
          <p:cNvSpPr/>
          <p:nvPr/>
        </p:nvSpPr>
        <p:spPr>
          <a:xfrm>
            <a:off x="7065228" y="2666643"/>
            <a:ext cx="499943" cy="499943"/>
          </a:xfrm>
          <a:prstGeom prst="roundRect">
            <a:avLst>
              <a:gd name="adj" fmla="val 20000"/>
            </a:avLst>
          </a:prstGeom>
          <a:solidFill>
            <a:srgbClr val="CCEEFF"/>
          </a:solidFill>
          <a:ln w="13811">
            <a:solidFill>
              <a:srgbClr val="99DDFF"/>
            </a:solidFill>
            <a:prstDash val="solid"/>
          </a:ln>
        </p:spPr>
      </p:sp>
      <p:sp>
        <p:nvSpPr>
          <p:cNvPr id="8" name="Text 5"/>
          <p:cNvSpPr/>
          <p:nvPr/>
        </p:nvSpPr>
        <p:spPr>
          <a:xfrm>
            <a:off x="7246560" y="2708315"/>
            <a:ext cx="13716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9" name="Text 6"/>
          <p:cNvSpPr/>
          <p:nvPr/>
        </p:nvSpPr>
        <p:spPr>
          <a:xfrm>
            <a:off x="8537258" y="2715220"/>
            <a:ext cx="2221944"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Data Collection</a:t>
            </a:r>
            <a:endParaRPr lang="en-US" sz="2187" dirty="0"/>
          </a:p>
        </p:txBody>
      </p:sp>
      <p:sp>
        <p:nvSpPr>
          <p:cNvPr id="10" name="Text 7"/>
          <p:cNvSpPr/>
          <p:nvPr/>
        </p:nvSpPr>
        <p:spPr>
          <a:xfrm>
            <a:off x="8537258" y="3284577"/>
            <a:ext cx="4055150" cy="1066205"/>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We collect and organize a large dataset of labeled images to train our neural network and increase accuracy.</a:t>
            </a:r>
            <a:endParaRPr lang="en-US" sz="1750" dirty="0"/>
          </a:p>
        </p:txBody>
      </p:sp>
      <p:sp>
        <p:nvSpPr>
          <p:cNvPr id="11" name="Shape 8"/>
          <p:cNvSpPr/>
          <p:nvPr/>
        </p:nvSpPr>
        <p:spPr>
          <a:xfrm>
            <a:off x="6287631" y="4005203"/>
            <a:ext cx="777597" cy="44410"/>
          </a:xfrm>
          <a:prstGeom prst="rect">
            <a:avLst/>
          </a:prstGeom>
          <a:solidFill>
            <a:srgbClr val="99DDFF"/>
          </a:solidFill>
          <a:ln/>
        </p:spPr>
      </p:sp>
      <p:sp>
        <p:nvSpPr>
          <p:cNvPr id="12" name="Shape 9"/>
          <p:cNvSpPr/>
          <p:nvPr/>
        </p:nvSpPr>
        <p:spPr>
          <a:xfrm>
            <a:off x="7065228" y="3777496"/>
            <a:ext cx="499943" cy="499943"/>
          </a:xfrm>
          <a:prstGeom prst="roundRect">
            <a:avLst>
              <a:gd name="adj" fmla="val 20000"/>
            </a:avLst>
          </a:prstGeom>
          <a:solidFill>
            <a:srgbClr val="CCEEFF"/>
          </a:solidFill>
          <a:ln w="13811">
            <a:solidFill>
              <a:srgbClr val="99DDFF"/>
            </a:solidFill>
            <a:prstDash val="solid"/>
          </a:ln>
        </p:spPr>
      </p:sp>
      <p:sp>
        <p:nvSpPr>
          <p:cNvPr id="13" name="Text 10"/>
          <p:cNvSpPr/>
          <p:nvPr/>
        </p:nvSpPr>
        <p:spPr>
          <a:xfrm>
            <a:off x="7219890" y="3819168"/>
            <a:ext cx="19050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4" name="Text 11"/>
          <p:cNvSpPr/>
          <p:nvPr/>
        </p:nvSpPr>
        <p:spPr>
          <a:xfrm>
            <a:off x="3871198" y="3826073"/>
            <a:ext cx="2221944" cy="347186"/>
          </a:xfrm>
          <a:prstGeom prst="rect">
            <a:avLst/>
          </a:prstGeom>
          <a:noFill/>
          <a:ln/>
        </p:spPr>
        <p:txBody>
          <a:bodyPr wrap="none" rtlCol="0" anchor="t"/>
          <a:lstStyle/>
          <a:p>
            <a:pPr marL="0" indent="0" algn="r">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Model Training</a:t>
            </a:r>
            <a:endParaRPr lang="en-US" sz="2187" dirty="0"/>
          </a:p>
        </p:txBody>
      </p:sp>
      <p:sp>
        <p:nvSpPr>
          <p:cNvPr id="15" name="Text 12"/>
          <p:cNvSpPr/>
          <p:nvPr/>
        </p:nvSpPr>
        <p:spPr>
          <a:xfrm>
            <a:off x="2037993" y="4395430"/>
            <a:ext cx="4055150" cy="1066205"/>
          </a:xfrm>
          <a:prstGeom prst="rect">
            <a:avLst/>
          </a:prstGeom>
          <a:noFill/>
          <a:ln/>
        </p:spPr>
        <p:txBody>
          <a:bodyPr wrap="square" rtlCol="0" anchor="t"/>
          <a:lstStyle/>
          <a:p>
            <a:pPr marL="0" indent="0" algn="r">
              <a:lnSpc>
                <a:spcPts val="2799"/>
              </a:lnSpc>
              <a:buNone/>
            </a:pPr>
            <a:r>
              <a:rPr lang="en-US" sz="1750" dirty="0">
                <a:solidFill>
                  <a:srgbClr val="272525"/>
                </a:solidFill>
                <a:latin typeface="Eudoxus Sans" pitchFamily="34" charset="0"/>
                <a:ea typeface="Eudoxus Sans" pitchFamily="34" charset="-122"/>
                <a:cs typeface="Eudoxus Sans" pitchFamily="34" charset="-120"/>
              </a:rPr>
              <a:t>We train our model using the labeled dataset to increase its accuracy and effectiveness.</a:t>
            </a:r>
            <a:endParaRPr lang="en-US" sz="1750" dirty="0"/>
          </a:p>
        </p:txBody>
      </p:sp>
      <p:sp>
        <p:nvSpPr>
          <p:cNvPr id="16" name="Shape 13"/>
          <p:cNvSpPr/>
          <p:nvPr/>
        </p:nvSpPr>
        <p:spPr>
          <a:xfrm>
            <a:off x="7565172" y="5196423"/>
            <a:ext cx="777597" cy="44410"/>
          </a:xfrm>
          <a:prstGeom prst="rect">
            <a:avLst/>
          </a:prstGeom>
          <a:solidFill>
            <a:srgbClr val="99DDFF"/>
          </a:solidFill>
          <a:ln/>
        </p:spPr>
      </p:sp>
      <p:sp>
        <p:nvSpPr>
          <p:cNvPr id="17" name="Shape 14"/>
          <p:cNvSpPr/>
          <p:nvPr/>
        </p:nvSpPr>
        <p:spPr>
          <a:xfrm>
            <a:off x="7065228" y="4968716"/>
            <a:ext cx="499943" cy="499943"/>
          </a:xfrm>
          <a:prstGeom prst="roundRect">
            <a:avLst>
              <a:gd name="adj" fmla="val 20000"/>
            </a:avLst>
          </a:prstGeom>
          <a:solidFill>
            <a:srgbClr val="CCEEFF"/>
          </a:solidFill>
          <a:ln w="13811">
            <a:solidFill>
              <a:srgbClr val="99DDFF"/>
            </a:solidFill>
            <a:prstDash val="solid"/>
          </a:ln>
        </p:spPr>
      </p:sp>
      <p:sp>
        <p:nvSpPr>
          <p:cNvPr id="18" name="Text 15"/>
          <p:cNvSpPr/>
          <p:nvPr/>
        </p:nvSpPr>
        <p:spPr>
          <a:xfrm>
            <a:off x="7216080" y="5010388"/>
            <a:ext cx="19812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19" name="Text 16"/>
          <p:cNvSpPr/>
          <p:nvPr/>
        </p:nvSpPr>
        <p:spPr>
          <a:xfrm>
            <a:off x="8537258" y="5017294"/>
            <a:ext cx="262128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System Integration</a:t>
            </a:r>
            <a:endParaRPr lang="en-US" sz="2187" dirty="0"/>
          </a:p>
        </p:txBody>
      </p:sp>
      <p:sp>
        <p:nvSpPr>
          <p:cNvPr id="20" name="Text 17"/>
          <p:cNvSpPr/>
          <p:nvPr/>
        </p:nvSpPr>
        <p:spPr>
          <a:xfrm>
            <a:off x="8537258" y="5586651"/>
            <a:ext cx="4055150" cy="1066205"/>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We integrate the model into our system and optimize it for speed and resource usage.</a:t>
            </a:r>
            <a:endParaRPr lang="en-US" sz="175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37993" y="685443"/>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Coding</a:t>
            </a:r>
            <a:endParaRPr lang="en-US" sz="4374" dirty="0"/>
          </a:p>
        </p:txBody>
      </p:sp>
      <p:sp>
        <p:nvSpPr>
          <p:cNvPr id="5" name="Text 2"/>
          <p:cNvSpPr/>
          <p:nvPr/>
        </p:nvSpPr>
        <p:spPr>
          <a:xfrm>
            <a:off x="2037993" y="1935242"/>
            <a:ext cx="2590800" cy="347186"/>
          </a:xfrm>
          <a:prstGeom prst="rect">
            <a:avLst/>
          </a:prstGeom>
          <a:noFill/>
          <a:ln/>
        </p:spPr>
        <p:txBody>
          <a:bodyPr wrap="none" rtlCol="0" anchor="t"/>
          <a:lstStyle/>
          <a:p>
            <a:pPr marL="0" indent="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Python and Coding</a:t>
            </a:r>
            <a:endParaRPr lang="en-US" sz="2187" dirty="0"/>
          </a:p>
        </p:txBody>
      </p:sp>
      <p:sp>
        <p:nvSpPr>
          <p:cNvPr id="6" name="Text 3"/>
          <p:cNvSpPr/>
          <p:nvPr/>
        </p:nvSpPr>
        <p:spPr>
          <a:xfrm>
            <a:off x="2037993" y="2504599"/>
            <a:ext cx="3156347" cy="1777008"/>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We write the bulk of the system's code using Python, taking advantage of its powerful data processing and deep learning libraries.</a:t>
            </a:r>
            <a:endParaRPr lang="en-US" sz="1750" dirty="0"/>
          </a:p>
        </p:txBody>
      </p:sp>
      <p:sp>
        <p:nvSpPr>
          <p:cNvPr id="7" name="Text 4"/>
          <p:cNvSpPr/>
          <p:nvPr/>
        </p:nvSpPr>
        <p:spPr>
          <a:xfrm>
            <a:off x="5743932" y="1935242"/>
            <a:ext cx="3156347" cy="694373"/>
          </a:xfrm>
          <a:prstGeom prst="rect">
            <a:avLst/>
          </a:prstGeom>
          <a:noFill/>
          <a:ln/>
        </p:spPr>
        <p:txBody>
          <a:bodyPr wrap="square" rtlCol="0" anchor="t"/>
          <a:lstStyle/>
          <a:p>
            <a:pPr marL="0" indent="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Neural Network Coding</a:t>
            </a:r>
            <a:endParaRPr lang="en-US" sz="2187" dirty="0"/>
          </a:p>
        </p:txBody>
      </p:sp>
      <p:sp>
        <p:nvSpPr>
          <p:cNvPr id="8" name="Text 5"/>
          <p:cNvSpPr/>
          <p:nvPr/>
        </p:nvSpPr>
        <p:spPr>
          <a:xfrm>
            <a:off x="5743932" y="2851785"/>
            <a:ext cx="3156347" cy="1777008"/>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We write code to train and optimize the neural network, carefully modulating its layers, parameters, and input data.</a:t>
            </a:r>
            <a:endParaRPr lang="en-US" sz="1750" dirty="0"/>
          </a:p>
        </p:txBody>
      </p:sp>
      <p:sp>
        <p:nvSpPr>
          <p:cNvPr id="9" name="Text 6"/>
          <p:cNvSpPr/>
          <p:nvPr/>
        </p:nvSpPr>
        <p:spPr>
          <a:xfrm>
            <a:off x="9449872" y="1935242"/>
            <a:ext cx="2221944" cy="347186"/>
          </a:xfrm>
          <a:prstGeom prst="rect">
            <a:avLst/>
          </a:prstGeom>
          <a:noFill/>
          <a:ln/>
        </p:spPr>
        <p:txBody>
          <a:bodyPr wrap="none" rtlCol="0" anchor="t"/>
          <a:lstStyle/>
          <a:p>
            <a:pPr marL="0" indent="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CNN Coding</a:t>
            </a:r>
            <a:endParaRPr lang="en-US" sz="2187" dirty="0"/>
          </a:p>
        </p:txBody>
      </p:sp>
      <p:sp>
        <p:nvSpPr>
          <p:cNvPr id="10" name="Text 7"/>
          <p:cNvSpPr/>
          <p:nvPr/>
        </p:nvSpPr>
        <p:spPr>
          <a:xfrm>
            <a:off x="9449872" y="2504599"/>
            <a:ext cx="3156347" cy="1777008"/>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We also write specialized code to implement the convolutional neural network and adapt it to our object identification task.</a:t>
            </a:r>
            <a:endParaRPr lang="en-US" sz="1750" dirty="0"/>
          </a:p>
        </p:txBody>
      </p:sp>
      <p:sp>
        <p:nvSpPr>
          <p:cNvPr id="11" name="Shape 8"/>
          <p:cNvSpPr/>
          <p:nvPr/>
        </p:nvSpPr>
        <p:spPr>
          <a:xfrm>
            <a:off x="2037993" y="5078611"/>
            <a:ext cx="10554414" cy="2465546"/>
          </a:xfrm>
          <a:prstGeom prst="roundRect">
            <a:avLst>
              <a:gd name="adj" fmla="val 4055"/>
            </a:avLst>
          </a:prstGeom>
          <a:solidFill>
            <a:srgbClr val="E5F6FF"/>
          </a:solidFill>
          <a:ln/>
        </p:spPr>
      </p:sp>
      <p:sp>
        <p:nvSpPr>
          <p:cNvPr id="12" name="Shape 9"/>
          <p:cNvSpPr/>
          <p:nvPr/>
        </p:nvSpPr>
        <p:spPr>
          <a:xfrm>
            <a:off x="2026920" y="5078611"/>
            <a:ext cx="10576560" cy="2465546"/>
          </a:xfrm>
          <a:prstGeom prst="roundRect">
            <a:avLst>
              <a:gd name="adj" fmla="val 1352"/>
            </a:avLst>
          </a:prstGeom>
          <a:solidFill>
            <a:srgbClr val="E5F6FF"/>
          </a:solidFill>
          <a:ln/>
        </p:spPr>
      </p:sp>
      <p:sp>
        <p:nvSpPr>
          <p:cNvPr id="13" name="Text 10"/>
          <p:cNvSpPr/>
          <p:nvPr/>
        </p:nvSpPr>
        <p:spPr>
          <a:xfrm>
            <a:off x="2249091" y="5245179"/>
            <a:ext cx="10132219" cy="2132409"/>
          </a:xfrm>
          <a:prstGeom prst="rect">
            <a:avLst/>
          </a:prstGeom>
          <a:noFill/>
          <a:ln/>
        </p:spPr>
        <p:txBody>
          <a:bodyPr wrap="square" rtlCol="0" anchor="t"/>
          <a:lstStyle/>
          <a:p>
            <a:pPr marL="0" indent="0">
              <a:lnSpc>
                <a:spcPts val="2799"/>
              </a:lnSpc>
              <a:buNone/>
            </a:pPr>
            <a:r>
              <a:rPr lang="en-US" sz="1750" dirty="0">
                <a:solidFill>
                  <a:srgbClr val="272525"/>
                </a:solidFill>
                <a:highlight>
                  <a:srgbClr val="E5F6FF"/>
                </a:highlight>
                <a:latin typeface="Consolas" pitchFamily="34" charset="0"/>
                <a:ea typeface="Consolas" pitchFamily="34" charset="-122"/>
                <a:cs typeface="Consolas" pitchFamily="34" charset="-120"/>
              </a:rPr>
              <a:t>from ultralytics import YOLO</a:t>
            </a:r>
            <a:endParaRPr lang="en-US" sz="1750" dirty="0"/>
          </a:p>
          <a:p>
            <a:pPr marL="0" indent="0">
              <a:lnSpc>
                <a:spcPts val="2799"/>
              </a:lnSpc>
              <a:buNone/>
            </a:pPr>
            <a:r>
              <a:rPr lang="en-US" sz="1750" dirty="0">
                <a:solidFill>
                  <a:srgbClr val="272525"/>
                </a:solidFill>
                <a:highlight>
                  <a:srgbClr val="E5F6FF"/>
                </a:highlight>
                <a:latin typeface="Consolas" pitchFamily="34" charset="0"/>
                <a:ea typeface="Consolas" pitchFamily="34" charset="-122"/>
                <a:cs typeface="Consolas" pitchFamily="34" charset="-120"/>
              </a:rPr>
              <a:t>import cv2</a:t>
            </a:r>
            <a:endParaRPr lang="en-US" sz="1750" dirty="0"/>
          </a:p>
          <a:p>
            <a:pPr marL="0" indent="0">
              <a:lnSpc>
                <a:spcPts val="2799"/>
              </a:lnSpc>
              <a:buNone/>
            </a:pPr>
            <a:endParaRPr lang="en-US" sz="1750" dirty="0"/>
          </a:p>
          <a:p>
            <a:pPr marL="0" indent="0">
              <a:lnSpc>
                <a:spcPts val="2799"/>
              </a:lnSpc>
              <a:buNone/>
            </a:pPr>
            <a:r>
              <a:rPr lang="en-US" sz="1750" dirty="0">
                <a:solidFill>
                  <a:srgbClr val="272525"/>
                </a:solidFill>
                <a:highlight>
                  <a:srgbClr val="E5F6FF"/>
                </a:highlight>
                <a:latin typeface="Consolas" pitchFamily="34" charset="0"/>
                <a:ea typeface="Consolas" pitchFamily="34" charset="-122"/>
                <a:cs typeface="Consolas" pitchFamily="34" charset="-120"/>
              </a:rPr>
              <a:t>model = YOLO('yolov8n.pt')</a:t>
            </a:r>
            <a:endParaRPr lang="en-US" sz="1750" dirty="0"/>
          </a:p>
          <a:p>
            <a:pPr marL="0" indent="0">
              <a:lnSpc>
                <a:spcPts val="2799"/>
              </a:lnSpc>
              <a:buNone/>
            </a:pPr>
            <a:r>
              <a:rPr lang="en-US" sz="1750" dirty="0">
                <a:solidFill>
                  <a:srgbClr val="272525"/>
                </a:solidFill>
                <a:highlight>
                  <a:srgbClr val="E5F6FF"/>
                </a:highlight>
                <a:latin typeface="Consolas" pitchFamily="34" charset="0"/>
                <a:ea typeface="Consolas" pitchFamily="34" charset="-122"/>
                <a:cs typeface="Consolas" pitchFamily="34" charset="-120"/>
              </a:rPr>
              <a:t>result = model("images", show=True)</a:t>
            </a:r>
            <a:endParaRPr lang="en-US" sz="1750" dirty="0"/>
          </a:p>
          <a:p>
            <a:pPr marL="0" indent="0">
              <a:lnSpc>
                <a:spcPts val="2799"/>
              </a:lnSpc>
              <a:buNone/>
            </a:pPr>
            <a:r>
              <a:rPr lang="en-US" sz="1750" dirty="0">
                <a:solidFill>
                  <a:srgbClr val="272525"/>
                </a:solidFill>
                <a:highlight>
                  <a:srgbClr val="E5F6FF"/>
                </a:highlight>
                <a:latin typeface="Consolas" pitchFamily="34" charset="0"/>
                <a:ea typeface="Consolas" pitchFamily="34" charset="-122"/>
                <a:cs typeface="Consolas" pitchFamily="34" charset="-120"/>
              </a:rPr>
              <a:t>cv2.waitKey(0)</a:t>
            </a:r>
            <a:endParaRPr lang="en-US" sz="175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TotalTime>
  <Words>942</Words>
  <Application>Microsoft Office PowerPoint</Application>
  <PresentationFormat>Custom</PresentationFormat>
  <Paragraphs>120</Paragraphs>
  <Slides>14</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Consolas</vt:lpstr>
      <vt:lpstr>Eudoxus Sans</vt:lpstr>
      <vt:lpstr>p22-mackinac-pro</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Comrade Mohan</cp:lastModifiedBy>
  <cp:revision>5</cp:revision>
  <dcterms:created xsi:type="dcterms:W3CDTF">2023-11-19T03:50:06Z</dcterms:created>
  <dcterms:modified xsi:type="dcterms:W3CDTF">2023-11-19T05:10:53Z</dcterms:modified>
</cp:coreProperties>
</file>